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3" r:id="rId1"/>
  </p:sldMasterIdLst>
  <p:notesMasterIdLst>
    <p:notesMasterId r:id="rId10"/>
  </p:notesMasterIdLst>
  <p:sldIdLst>
    <p:sldId id="256" r:id="rId2"/>
    <p:sldId id="257" r:id="rId3"/>
    <p:sldId id="261" r:id="rId4"/>
    <p:sldId id="347" r:id="rId5"/>
    <p:sldId id="348" r:id="rId6"/>
    <p:sldId id="349" r:id="rId7"/>
    <p:sldId id="350" r:id="rId8"/>
    <p:sldId id="351" r:id="rId9"/>
  </p:sldIdLst>
  <p:sldSz cx="9144000" cy="5143500" type="screen16x9"/>
  <p:notesSz cx="6858000" cy="9144000"/>
  <p:embeddedFontLst>
    <p:embeddedFont>
      <p:font typeface="Crimson Text" panose="020B0604020202020204" charset="0"/>
      <p:regular r:id="rId11"/>
      <p:bold r:id="rId12"/>
      <p:italic r:id="rId13"/>
      <p:boldItalic r:id="rId14"/>
    </p:embeddedFont>
    <p:embeddedFont>
      <p:font typeface="Lato" panose="020F0502020204030203" pitchFamily="34" charset="0"/>
      <p:regular r:id="rId15"/>
      <p:bold r:id="rId16"/>
      <p:italic r:id="rId17"/>
      <p:boldItalic r:id="rId18"/>
    </p:embeddedFont>
    <p:embeddedFont>
      <p:font typeface="Montserrat" panose="00000500000000000000" pitchFamily="2" charset="-52"/>
      <p:regular r:id="rId19"/>
      <p:bold r:id="rId20"/>
      <p:italic r:id="rId21"/>
      <p:boldItalic r:id="rId22"/>
    </p:embeddedFont>
    <p:embeddedFont>
      <p:font typeface="Vidaloka" panose="020B0604020202020204" charset="0"/>
      <p:regular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B27289C-72FE-4A19-9365-40F8EBE5499B}">
  <a:tblStyle styleId="{4B27289C-72FE-4A19-9365-40F8EBE5499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221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cc7554a049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cc7554a049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105aad17dc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105aad17dc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cc7554a049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cc7554a049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4192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cc7554a049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cc7554a049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8444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105aad17dc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105aad17dc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36541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105aad17dc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105aad17dc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2930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105aad17dc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105aad17dc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349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39975" y="1324500"/>
            <a:ext cx="7064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040000" y="3377100"/>
            <a:ext cx="7064100" cy="44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12;p2"/>
          <p:cNvCxnSpPr/>
          <p:nvPr/>
        </p:nvCxnSpPr>
        <p:spPr>
          <a:xfrm flipH="1">
            <a:off x="-257975" y="-72550"/>
            <a:ext cx="3047400" cy="13464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Google Shape;13;p2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" name="Google Shape;14;p2"/>
          <p:cNvCxnSpPr/>
          <p:nvPr/>
        </p:nvCxnSpPr>
        <p:spPr>
          <a:xfrm flipH="1">
            <a:off x="6467450" y="3935375"/>
            <a:ext cx="3047400" cy="13464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47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13250" y="1272925"/>
            <a:ext cx="7717500" cy="32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/>
            </a:lvl9pPr>
          </a:lstStyle>
          <a:p>
            <a:endParaRPr/>
          </a:p>
        </p:txBody>
      </p:sp>
      <p:cxnSp>
        <p:nvCxnSpPr>
          <p:cNvPr id="26" name="Google Shape;26;p4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" name="Google Shape;27;p4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" name="Google Shape;28;p4"/>
          <p:cNvCxnSpPr/>
          <p:nvPr/>
        </p:nvCxnSpPr>
        <p:spPr>
          <a:xfrm>
            <a:off x="6884900" y="-113600"/>
            <a:ext cx="2565600" cy="1306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CUSTOM_12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>
            <a:spLocks noGrp="1"/>
          </p:cNvSpPr>
          <p:nvPr>
            <p:ph type="title"/>
          </p:nvPr>
        </p:nvSpPr>
        <p:spPr>
          <a:xfrm>
            <a:off x="699900" y="2821263"/>
            <a:ext cx="4323000" cy="49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9pPr>
          </a:lstStyle>
          <a:p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subTitle" idx="1"/>
          </p:nvPr>
        </p:nvSpPr>
        <p:spPr>
          <a:xfrm>
            <a:off x="699900" y="1675902"/>
            <a:ext cx="54582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1" name="Google Shape;121;p1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2" name="Google Shape;122;p1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3" name="Google Shape;123;p16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4" name="Google Shape;124;p16"/>
          <p:cNvCxnSpPr/>
          <p:nvPr/>
        </p:nvCxnSpPr>
        <p:spPr>
          <a:xfrm flipH="1">
            <a:off x="-237137" y="-71162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0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0" name="Google Shape;450;p50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1" name="Google Shape;451;p50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_1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3" name="Google Shape;453;p51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4" name="Google Shape;454;p51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5" name="Google Shape;455;p51"/>
          <p:cNvCxnSpPr/>
          <p:nvPr/>
        </p:nvCxnSpPr>
        <p:spPr>
          <a:xfrm>
            <a:off x="7434175" y="-125600"/>
            <a:ext cx="1993200" cy="1330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6" name="Google Shape;456;p51"/>
          <p:cNvCxnSpPr/>
          <p:nvPr/>
        </p:nvCxnSpPr>
        <p:spPr>
          <a:xfrm>
            <a:off x="-147275" y="3943475"/>
            <a:ext cx="1993200" cy="1330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0_1_1"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8" name="Google Shape;458;p52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9" name="Google Shape;459;p52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0" name="Google Shape;460;p52"/>
          <p:cNvCxnSpPr/>
          <p:nvPr/>
        </p:nvCxnSpPr>
        <p:spPr>
          <a:xfrm flipH="1">
            <a:off x="6772150" y="3663450"/>
            <a:ext cx="2823300" cy="1633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30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2" name="Google Shape;462;p53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3" name="Google Shape;463;p53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4" name="Google Shape;464;p53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5" name="Google Shape;465;p53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6" name="Google Shape;466;p53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7" name="Google Shape;467;p53"/>
          <p:cNvCxnSpPr/>
          <p:nvPr/>
        </p:nvCxnSpPr>
        <p:spPr>
          <a:xfrm flipH="1">
            <a:off x="-237137" y="-71162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50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662" r:id="rId4"/>
    <p:sldLayoutId id="2147483696" r:id="rId5"/>
    <p:sldLayoutId id="2147483697" r:id="rId6"/>
    <p:sldLayoutId id="2147483698" r:id="rId7"/>
    <p:sldLayoutId id="214748369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59"/>
          <p:cNvSpPr txBox="1">
            <a:spLocks noGrp="1"/>
          </p:cNvSpPr>
          <p:nvPr>
            <p:ph type="ctrTitle"/>
          </p:nvPr>
        </p:nvSpPr>
        <p:spPr>
          <a:xfrm>
            <a:off x="1039950" y="1369200"/>
            <a:ext cx="7064100" cy="24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№6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по изучению и систематизации передового педагогического опыта учителя начальных классов. Основные формы и методы изучения.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3" name="Google Shape;483;p59"/>
          <p:cNvSpPr txBox="1">
            <a:spLocks noGrp="1"/>
          </p:cNvSpPr>
          <p:nvPr>
            <p:ph type="subTitle" idx="1"/>
          </p:nvPr>
        </p:nvSpPr>
        <p:spPr>
          <a:xfrm>
            <a:off x="0" y="4293900"/>
            <a:ext cx="2527200" cy="58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  <a:r>
              <a:rPr lang="ru-RU" sz="1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Джомиева</a:t>
            </a:r>
            <a:r>
              <a:rPr lang="ru-RU" sz="1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София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Студентка 421Н2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60"/>
          <p:cNvSpPr txBox="1">
            <a:spLocks noGrp="1"/>
          </p:cNvSpPr>
          <p:nvPr>
            <p:ph type="title"/>
          </p:nvPr>
        </p:nvSpPr>
        <p:spPr>
          <a:xfrm>
            <a:off x="713224" y="445025"/>
            <a:ext cx="57019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Передовой педагогический опыт </a:t>
            </a:r>
          </a:p>
        </p:txBody>
      </p:sp>
      <p:sp>
        <p:nvSpPr>
          <p:cNvPr id="489" name="Google Shape;489;p60"/>
          <p:cNvSpPr txBox="1">
            <a:spLocks noGrp="1"/>
          </p:cNvSpPr>
          <p:nvPr>
            <p:ph type="body" idx="1"/>
          </p:nvPr>
        </p:nvSpPr>
        <p:spPr>
          <a:xfrm>
            <a:off x="713250" y="1272925"/>
            <a:ext cx="7717500" cy="32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Передовой педагогический опыт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употребляется в широком и узком смыслах.</a:t>
            </a:r>
          </a:p>
          <a:p>
            <a:pPr marL="0" lvl="0" indent="0" algn="just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широком смысле под передовым опытом понимают высокое мастерство педагога, т.е. такую практику, которая дает высокий устойчивый педагогический результат. Профессор М.Н.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Скаткин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считает, что «опыт учителя может и не содержать в себе чего-либо нового, оригинального, но, основанный на успешном применении установленных наукой принципов и методов, он явится хорошим образцом для тех учителей, которые ещё не овладели педагогическим мастерством».</a:t>
            </a: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64"/>
          <p:cNvSpPr txBox="1">
            <a:spLocks noGrp="1"/>
          </p:cNvSpPr>
          <p:nvPr>
            <p:ph type="title"/>
          </p:nvPr>
        </p:nvSpPr>
        <p:spPr>
          <a:xfrm>
            <a:off x="453600" y="1726862"/>
            <a:ext cx="8236800" cy="26507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существующего уровня решения образовательных и воспитательных задач;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доступности и эффективности научных рекомендаций, которые становятся достоянием науки и практики.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узких мест, «белых» пятен и противоречий, возникающих в практике;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ведущих тенденций, оригинальных идей, элементов инновационного, прогрессивного, рождающегося в каждодневном творческом поиске лучших педагогов, а также характерных недостатков и ошибок.</a:t>
            </a:r>
            <a:endParaRPr sz="1400" dirty="0"/>
          </a:p>
        </p:txBody>
      </p:sp>
      <p:sp>
        <p:nvSpPr>
          <p:cNvPr id="541" name="Google Shape;541;p64"/>
          <p:cNvSpPr txBox="1">
            <a:spLocks noGrp="1"/>
          </p:cNvSpPr>
          <p:nvPr>
            <p:ph type="subTitle" idx="1"/>
          </p:nvPr>
        </p:nvSpPr>
        <p:spPr>
          <a:xfrm>
            <a:off x="699900" y="403200"/>
            <a:ext cx="7896900" cy="9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spcAft>
                <a:spcPts val="1200"/>
              </a:spcAft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изучения и обобщения педагогического опыта: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60"/>
          <p:cNvSpPr txBox="1">
            <a:spLocks noGrp="1"/>
          </p:cNvSpPr>
          <p:nvPr>
            <p:ph type="title"/>
          </p:nvPr>
        </p:nvSpPr>
        <p:spPr>
          <a:xfrm>
            <a:off x="489600" y="445025"/>
            <a:ext cx="7869600" cy="4837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изучения и обобщения передового педагогического опыта </a:t>
            </a:r>
          </a:p>
        </p:txBody>
      </p:sp>
      <p:sp>
        <p:nvSpPr>
          <p:cNvPr id="489" name="Google Shape;489;p60"/>
          <p:cNvSpPr txBox="1">
            <a:spLocks noGrp="1"/>
          </p:cNvSpPr>
          <p:nvPr>
            <p:ph type="body" idx="1"/>
          </p:nvPr>
        </p:nvSpPr>
        <p:spPr>
          <a:xfrm>
            <a:off x="255600" y="1044000"/>
            <a:ext cx="8632800" cy="37367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algn="just" rtl="0">
              <a:spcBef>
                <a:spcPts val="120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объекта изучения: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деятельности педагога с помощью диагностической программы наблюдения; выявление педагогов, получающих устойчивые положительные результаты; первый сбор информации о деятельности педагога; выявление факторов, способствующих получению высоких результатов; определение объектов изучения.</a:t>
            </a:r>
          </a:p>
          <a:p>
            <a:pPr marL="342900" lvl="0" algn="just" rtl="0">
              <a:spcBef>
                <a:spcPts val="120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цели изучения: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существенного противоречия, на разрешение которого направлен творческий потенциал педагога; формулировка проблемы; теоретическое обоснование опыта; выявление гипотезы о сущности и основных идеях опыта; формулировка цели изучения.</a:t>
            </a:r>
          </a:p>
          <a:p>
            <a:pPr marL="342900" lvl="0" algn="just" rtl="0">
              <a:spcBef>
                <a:spcPts val="120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информации об изучаемом опыте: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отбор методов сбора и обработки информации; составление программы наблюдения за деятельностью педагога и детей на занятиях и в повседневной жизни по изученной проблеме; реализация методов сбора информации об опыте.</a:t>
            </a:r>
          </a:p>
          <a:p>
            <a:pPr marL="342900" lvl="0" algn="just" rtl="0">
              <a:spcBef>
                <a:spcPts val="1200"/>
              </a:spcBef>
              <a:spcAft>
                <a:spcPts val="1200"/>
              </a:spcAft>
              <a:buFont typeface="+mj-lt"/>
              <a:buAutoNum type="arabicParenR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190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60"/>
          <p:cNvSpPr txBox="1">
            <a:spLocks noGrp="1"/>
          </p:cNvSpPr>
          <p:nvPr>
            <p:ph type="title"/>
          </p:nvPr>
        </p:nvSpPr>
        <p:spPr>
          <a:xfrm>
            <a:off x="489600" y="445025"/>
            <a:ext cx="7869600" cy="4837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изучения и обобщения передового педагогического опыта </a:t>
            </a:r>
          </a:p>
        </p:txBody>
      </p:sp>
      <p:sp>
        <p:nvSpPr>
          <p:cNvPr id="489" name="Google Shape;489;p60"/>
          <p:cNvSpPr txBox="1">
            <a:spLocks noGrp="1"/>
          </p:cNvSpPr>
          <p:nvPr>
            <p:ph type="body" idx="1"/>
          </p:nvPr>
        </p:nvSpPr>
        <p:spPr>
          <a:xfrm>
            <a:off x="255600" y="1295999"/>
            <a:ext cx="8632800" cy="34024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algn="just" rtl="0">
              <a:spcBef>
                <a:spcPts val="1200"/>
              </a:spcBef>
              <a:spcAft>
                <a:spcPts val="1200"/>
              </a:spcAft>
              <a:buFont typeface="+mj-lt"/>
              <a:buAutoNum type="arabicParenR" startAt="4"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анализ собранной информации: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расчленение изучаемого опыта на части, соответствующие основным идеям опыта; оценка идей опыта на основе критериев; определение причинно-следственных связей между заявленной проблемой и идеей опыта; выявление места и роли опыта в целостной педагогической системе.</a:t>
            </a:r>
          </a:p>
          <a:p>
            <a:pPr marL="342900" lvl="0" algn="just" rtl="0">
              <a:spcBef>
                <a:spcPts val="1200"/>
              </a:spcBef>
              <a:spcAft>
                <a:spcPts val="1200"/>
              </a:spcAft>
              <a:buFont typeface="+mj-lt"/>
              <a:buAutoNum type="arabicParenR" startAt="4"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опыта: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систематизация и синтез полученных на основе анализа данных; формулировка сущности и ведущей идеи опыта; раскрытие условий, в которых развивался опыт и затруднения, с которыми сталкивался педагог; определение границ применения опыта и его практической значимости для других педагогов; описание опыта в соответствии с определёнными требованиями.</a:t>
            </a:r>
          </a:p>
          <a:p>
            <a:pPr marL="0" lvl="0" indent="0" algn="just" rtl="0">
              <a:spcBef>
                <a:spcPts val="1200"/>
              </a:spcBef>
              <a:spcAft>
                <a:spcPts val="1200"/>
              </a:spcAft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0779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64"/>
          <p:cNvSpPr txBox="1">
            <a:spLocks noGrp="1"/>
          </p:cNvSpPr>
          <p:nvPr>
            <p:ph type="subTitle" idx="1"/>
          </p:nvPr>
        </p:nvSpPr>
        <p:spPr>
          <a:xfrm>
            <a:off x="699900" y="403200"/>
            <a:ext cx="7896900" cy="9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spcAft>
                <a:spcPts val="1200"/>
              </a:spcAft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изучения и обобщения передового педагогического опыта: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7C63EA-6C76-413C-8E37-D1C8BDFA07C5}"/>
              </a:ext>
            </a:extLst>
          </p:cNvPr>
          <p:cNvSpPr txBox="1"/>
          <p:nvPr/>
        </p:nvSpPr>
        <p:spPr>
          <a:xfrm>
            <a:off x="475200" y="1389600"/>
            <a:ext cx="6444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занятия  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советы 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Научно-методическая и научно-практическая конференции 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Научно-методическая и научно-практическая конференции 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чтения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Диспуты и дискуссии  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экскурсии  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Семинарские занятия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Практикумы  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консультации  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30212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64"/>
          <p:cNvSpPr txBox="1">
            <a:spLocks noGrp="1"/>
          </p:cNvSpPr>
          <p:nvPr>
            <p:ph type="subTitle" idx="1"/>
          </p:nvPr>
        </p:nvSpPr>
        <p:spPr>
          <a:xfrm>
            <a:off x="583200" y="403200"/>
            <a:ext cx="82296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Aft>
                <a:spcPts val="120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 обобщение передового педагогического опыта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0167E7-8F91-4A32-A1CC-9E580018973F}"/>
              </a:ext>
            </a:extLst>
          </p:cNvPr>
          <p:cNvSpPr txBox="1"/>
          <p:nvPr/>
        </p:nvSpPr>
        <p:spPr>
          <a:xfrm>
            <a:off x="367200" y="993600"/>
            <a:ext cx="84456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анализом опыта понимают мысленное расчленение целостного педагогического процесса на составляющие его элементы. Выделяемые путём анализа элементы педагогического опыта оцениваются с точки зрения их педагогической эффективности. 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задачи.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анализе и оценке этого элемента опыта педагога необходимо выяснить, какие именно задачи он поставил перед собой.  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обучения.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должен установить, как педагог определяет содержание обучения, в какой мере оно отвечает намеченным педагогическим задачам. 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педагога.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анализе и оценке опыта педагога необходимо обратить внимание на соответствие его деятельности поставленным педагогическим задачам, специфике содержания обучения, уровню подготовленности детей к обучению в школе, индивидуальным особенностям детей и так далее.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детей на занятиях.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анализе и оценке деятельности детей особенно важно установить, как они относятся к ней (работают целеустремлённо, с увлечением, интересом или неохотно). 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4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64"/>
          <p:cNvSpPr txBox="1">
            <a:spLocks noGrp="1"/>
          </p:cNvSpPr>
          <p:nvPr>
            <p:ph type="subTitle" idx="1"/>
          </p:nvPr>
        </p:nvSpPr>
        <p:spPr>
          <a:xfrm>
            <a:off x="583200" y="403200"/>
            <a:ext cx="8229600" cy="5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Aft>
                <a:spcPts val="120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 обобщение передового педагогического опыта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0167E7-8F91-4A32-A1CC-9E580018973F}"/>
              </a:ext>
            </a:extLst>
          </p:cNvPr>
          <p:cNvSpPr txBox="1"/>
          <p:nvPr/>
        </p:nvSpPr>
        <p:spPr>
          <a:xfrm>
            <a:off x="349200" y="1188000"/>
            <a:ext cx="8445600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Материальное оснащение деятельности педагога и детей.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установить, насколько удачно используются учебно-наглядные пособия, современные технические средства, оборудование, дидактические материалы и т.д. Особое внимание следует обратить на пособия, дидактические материалы, изготовленные силами педагога. 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Внешние условия (в которых происходит обучение).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анализе и оценке следует обратить внимание на те условия, которые наиболее удачно организует и использует педагог для достижения положительных результатов обучения. 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изучения.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анализе и оценке необходимо учитывать умение не только воспроизводить знания, но и самостоятельно их приобретать и применять; выявлять умения и навыки, изменения в развитии детей, уровня воспитанности.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00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inimalist Business Slides XL by Slidesgo">
  <a:themeElements>
    <a:clrScheme name="Simple Light">
      <a:dk1>
        <a:srgbClr val="000000"/>
      </a:dk1>
      <a:lt1>
        <a:srgbClr val="F5F2EE"/>
      </a:lt1>
      <a:dk2>
        <a:srgbClr val="000000"/>
      </a:dk2>
      <a:lt2>
        <a:srgbClr val="EEEEEE"/>
      </a:lt2>
      <a:accent1>
        <a:srgbClr val="3F3533"/>
      </a:accent1>
      <a:accent2>
        <a:srgbClr val="3F3533"/>
      </a:accent2>
      <a:accent3>
        <a:srgbClr val="3F3533"/>
      </a:accent3>
      <a:accent4>
        <a:srgbClr val="3F3533"/>
      </a:accent4>
      <a:accent5>
        <a:srgbClr val="3F3533"/>
      </a:accent5>
      <a:accent6>
        <a:srgbClr val="3F3533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718</Words>
  <Application>Microsoft Office PowerPoint</Application>
  <PresentationFormat>Экран (16:9)</PresentationFormat>
  <Paragraphs>37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Lato</vt:lpstr>
      <vt:lpstr>Montserrat</vt:lpstr>
      <vt:lpstr>Times New Roman</vt:lpstr>
      <vt:lpstr>Wingdings</vt:lpstr>
      <vt:lpstr>Vidaloka</vt:lpstr>
      <vt:lpstr>Crimson Text</vt:lpstr>
      <vt:lpstr>Minimalist Business Slides XL by Slidesgo</vt:lpstr>
      <vt:lpstr>Документ №6  Система работы по изучению и систематизации передового педагогического опыта учителя начальных классов. Основные формы и методы изучения.</vt:lpstr>
      <vt:lpstr>Передовой педагогический опыт </vt:lpstr>
      <vt:lpstr>Выявление существующего уровня решения образовательных и воспитательных задач; Изучение доступности и эффективности научных рекомендаций, которые становятся достоянием науки и практики. Определение узких мест, «белых» пятен и противоречий, возникающих в практике; Выявление ведущих тенденций, оригинальных идей, элементов инновационного, прогрессивного, рождающегося в каждодневном творческом поиске лучших педагогов, а также характерных недостатков и ошибок.</vt:lpstr>
      <vt:lpstr>Метод изучения и обобщения передового педагогического опыта </vt:lpstr>
      <vt:lpstr>Метод изучения и обобщения передового педагогического опыта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Документ №6  Система работы по изучению и систематизации передового педагогического опыта учителя начальных классов. Основные формы и методы изучения.</dc:title>
  <dc:creator>palit</dc:creator>
  <cp:lastModifiedBy>palitrinas@gmail.com</cp:lastModifiedBy>
  <cp:revision>9</cp:revision>
  <dcterms:modified xsi:type="dcterms:W3CDTF">2024-12-22T13:44:41Z</dcterms:modified>
</cp:coreProperties>
</file>