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57" r:id="rId2"/>
    <p:sldId id="264" r:id="rId3"/>
    <p:sldId id="259" r:id="rId4"/>
    <p:sldId id="271" r:id="rId5"/>
    <p:sldId id="272" r:id="rId6"/>
    <p:sldId id="274" r:id="rId7"/>
    <p:sldId id="283" r:id="rId8"/>
    <p:sldId id="275" r:id="rId9"/>
    <p:sldId id="276" r:id="rId10"/>
    <p:sldId id="277" r:id="rId11"/>
    <p:sldId id="281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38" userDrawn="1">
          <p15:clr>
            <a:srgbClr val="A4A3A4"/>
          </p15:clr>
        </p15:guide>
        <p15:guide id="2" pos="372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6252"/>
    <a:srgbClr val="00A38C"/>
    <a:srgbClr val="37A7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howGuides="1">
      <p:cViewPr varScale="1">
        <p:scale>
          <a:sx n="77" d="100"/>
          <a:sy n="77" d="100"/>
        </p:scale>
        <p:origin x="96" y="259"/>
      </p:cViewPr>
      <p:guideLst>
        <p:guide orient="horz" pos="1438"/>
        <p:guide pos="372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45000" cy="45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 noEditPoints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  <a:p>
            <a:endParaRPr lang="en-US"/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/>
          </a:p>
          <a:p>
            <a:r>
              <a:rPr lang="en-US"/>
              <a:t>*</a:t>
            </a:r>
          </a:p>
        </p:txBody>
      </p:sp>
      <p:sp>
        <p:nvSpPr>
          <p:cNvPr id="4" name="Заполнитель изображения слайда 3"/>
          <p:cNvSpPr>
            <a:spLocks noGrp="1" noRot="1" noChangeAspect="1" noEditPoints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  <a:p>
            <a:endParaRPr lang="en-US"/>
          </a:p>
        </p:txBody>
      </p:sp>
      <p:sp>
        <p:nvSpPr>
          <p:cNvPr id="5" name="Заполнитель заметок 4"/>
          <p:cNvSpPr>
            <a:spLocks noGrp="1" noEditPoints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  <a:endParaRPr lang="en-US"/>
          </a:p>
          <a:p>
            <a:pPr lvl="1"/>
            <a:r>
              <a:rPr lang="ru-RU" altLang="en-US"/>
              <a:t>Второй уровень</a:t>
            </a:r>
            <a:endParaRPr lang="en-US"/>
          </a:p>
          <a:p>
            <a:pPr lvl="2"/>
            <a:r>
              <a:rPr lang="ru-RU" altLang="en-US"/>
              <a:t>Третий уровень</a:t>
            </a:r>
            <a:endParaRPr lang="en-US"/>
          </a:p>
          <a:p>
            <a:pPr lvl="3"/>
            <a:r>
              <a:rPr lang="ru-RU" altLang="en-US"/>
              <a:t>Четвертый уровень</a:t>
            </a:r>
            <a:endParaRPr lang="en-US"/>
          </a:p>
          <a:p>
            <a:pPr lvl="4"/>
            <a:r>
              <a:rPr lang="ru-RU" altLang="en-US"/>
              <a:t>Пятый уровень</a:t>
            </a:r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  <a:p>
            <a:endParaRPr 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/>
          </a:p>
          <a:p>
            <a:r>
              <a:rPr lang="en-US"/>
              <a:t>#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C7EB25D2-F858-4205-976B-9CE823E60BAC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5A701414-42C8-4ADA-AD79-A935E996AD58}" type="slidenum">
              <a:rPr lang="en-US" smtClean="0"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E9CB5E1A-CB24-4F54-9C8F-2F5296051D38}" type="slidenum">
              <a:rPr lang="en-US" smtClean="0"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0DC93DA9-9062-464A-AE23-5DF5DC4E4FEB}" type="slidenum">
              <a:rPr lang="en-US" smtClean="0"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FCF2148B-B18E-41AA-B021-CEEEAD974055}" type="slidenum">
              <a:rPr lang="en-US" smtClean="0"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2A843443-7E23-4D2D-9B07-E223A4BF6F47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862EF2EB-7481-49D3-9972-53CF47C04AED}" type="slidenum">
              <a:rPr lang="en-US" smtClean="0"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3BE4AF5C-CB8B-4A5C-961B-E9C5AE8A6108}" type="slidenum">
              <a:rPr lang="en-US" smtClean="0"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9050D5CC-4CA5-4655-980C-3A3492D87E04}" type="slidenum">
              <a:rPr lang="en-US" smtClean="0"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FCBD77C3-F1A8-4A2B-9810-B0569DF70B5C}" type="slidenum">
              <a:rPr lang="en-US" smtClean="0"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88518E87-51E1-47BE-ACA1-1689D446AF1E}" type="slidenum">
              <a:rPr lang="en-US" smtClean="0"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presentation-creation.ru/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8167E030-762E-4D8B-A7A9-E0312157F48A}" type="datetimeFigureOut">
              <a:rPr lang="ru-RU" smtClean="0"/>
              <a:t>23.12.2024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7478048-4F0C-45A2-B566-5DCB110C777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8167E030-762E-4D8B-A7A9-E0312157F48A}" type="datetimeFigureOut">
              <a:rPr lang="ru-RU" smtClean="0"/>
              <a:t>23.12.2024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7478048-4F0C-45A2-B566-5DCB110C777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8167E030-762E-4D8B-A7A9-E0312157F48A}" type="datetimeFigureOut">
              <a:rPr lang="ru-RU" smtClean="0"/>
              <a:t>23.12.2024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7478048-4F0C-45A2-B566-5DCB110C777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8167E030-762E-4D8B-A7A9-E0312157F48A}" type="datetimeFigureOut">
              <a:rPr lang="ru-RU" smtClean="0"/>
              <a:t>23.12.2024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7478048-4F0C-45A2-B566-5DCB110C777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8167E030-762E-4D8B-A7A9-E0312157F48A}" type="datetimeFigureOut">
              <a:rPr lang="ru-RU" smtClean="0"/>
              <a:t>23.12.2024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7478048-4F0C-45A2-B566-5DCB110C777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8167E030-762E-4D8B-A7A9-E0312157F48A}" type="datetimeFigureOut">
              <a:rPr lang="ru-RU" smtClean="0"/>
              <a:t>23.12.2024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7478048-4F0C-45A2-B566-5DCB110C777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8167E030-762E-4D8B-A7A9-E0312157F48A}" type="datetimeFigureOut">
              <a:rPr lang="ru-RU" smtClean="0"/>
              <a:t>23.12.2024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7478048-4F0C-45A2-B566-5DCB110C777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8167E030-762E-4D8B-A7A9-E0312157F48A}" type="datetimeFigureOut">
              <a:rPr lang="ru-RU" smtClean="0"/>
              <a:t>23.12.2024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7478048-4F0C-45A2-B566-5DCB110C777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8167E030-762E-4D8B-A7A9-E0312157F48A}" type="datetimeFigureOut">
              <a:rPr lang="ru-RU" smtClean="0"/>
              <a:t>23.12.2024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7478048-4F0C-45A2-B566-5DCB110C7778}" type="slidenum">
              <a:rPr lang="ru-RU" smtClean="0"/>
              <a:t>‹#›</a:t>
            </a:fld>
            <a:endParaRPr lang="ru-RU"/>
          </a:p>
        </p:txBody>
      </p:sp>
      <p:pic>
        <p:nvPicPr>
          <p:cNvPr id="5" name="Рисунок 4">
            <a:hlinkClick r:id="rId2"/>
          </p:cNvPr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8167E030-762E-4D8B-A7A9-E0312157F48A}" type="datetimeFigureOut">
              <a:rPr lang="ru-RU" smtClean="0"/>
              <a:t>23.12.2024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7478048-4F0C-45A2-B566-5DCB110C777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/>
          </a:p>
        </p:txBody>
      </p:sp>
      <p:sp>
        <p:nvSpPr>
          <p:cNvPr id="4" name="Текст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8167E030-762E-4D8B-A7A9-E0312157F48A}" type="datetimeFigureOut">
              <a:rPr lang="ru-RU" smtClean="0"/>
              <a:t>23.12.2024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7478048-4F0C-45A2-B566-5DCB110C777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alpha val="5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67E030-762E-4D8B-A7A9-E0312157F48A}" type="datetimeFigureOut">
              <a:rPr lang="ru-RU" smtClean="0"/>
              <a:t>23.12.2024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78048-4F0C-45A2-B566-5DCB110C777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resentation-creation.ru/" TargetMode="External"/><Relationship Id="rId5" Type="http://schemas.openxmlformats.org/officeDocument/2006/relationships/hyperlink" Target="http://www.free-powerpoint-templates-design.com/" TargetMode="Externa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microsoft.com/office/2007/relationships/hdphoto" Target="../media/hdphoto4.wd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microsoft.com/office/2007/relationships/hdphoto" Target="../media/hdphoto5.wdp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ECC0A2CC-30EE-4D6A-9CF7-CAFCFF1F80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70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0" y="-45000"/>
            <a:ext cx="12192000" cy="1351329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11000" y="61277"/>
            <a:ext cx="119700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400" b="1" dirty="0">
                <a:latin typeface="Times New Roman" panose="02020603050405020304" pitchFamily="18" charset="0"/>
                <a:ea typeface="Arial Black" panose="020B0A04020102020204" pitchFamily="34" charset="0"/>
                <a:cs typeface="Times New Roman" panose="02020603050405020304" pitchFamily="18" charset="0"/>
              </a:rPr>
              <a:t>Модель предметно-развивающей среды в кабинетах начальных классов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1000" y="6444000"/>
            <a:ext cx="5805000" cy="3781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dirty="0">
                <a:latin typeface="Times New Roman"/>
                <a:ea typeface="Times New Roman"/>
                <a:cs typeface="Times New Roman"/>
              </a:rPr>
              <a:t>Выполнила: </a:t>
            </a:r>
            <a:r>
              <a:rPr lang="ru-RU" dirty="0" err="1">
                <a:latin typeface="Times New Roman"/>
                <a:ea typeface="Times New Roman"/>
                <a:cs typeface="Times New Roman"/>
              </a:rPr>
              <a:t>Джомиева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 София</a:t>
            </a:r>
            <a:r>
              <a:rPr lang="ru-RU" sz="1800" dirty="0">
                <a:latin typeface="Times New Roman"/>
                <a:ea typeface="Times New Roman"/>
                <a:cs typeface="Times New Roman"/>
              </a:rPr>
              <a:t>, студент группы 421Н2</a:t>
            </a:r>
            <a:endParaRPr lang="ru-RU" sz="2400" dirty="0"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5" name="TextBox 4">
            <a:hlinkClick r:id="rId5"/>
          </p:cNvPr>
          <p:cNvSpPr txBox="1"/>
          <p:nvPr/>
        </p:nvSpPr>
        <p:spPr>
          <a:xfrm>
            <a:off x="606000" y="7703999"/>
            <a:ext cx="2115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https://presentation-creation.ru/</a:t>
            </a:r>
            <a:endParaRPr lang="ko-KR" altLang="en-US" sz="1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. поле 1"/>
          <p:cNvSpPr txBox="1"/>
          <p:nvPr/>
        </p:nvSpPr>
        <p:spPr>
          <a:xfrm>
            <a:off x="1077680" y="629668"/>
            <a:ext cx="10035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None/>
            </a:pPr>
            <a:r>
              <a:rPr lang="ru" sz="4000" b="1" i="0" u="none" strike="noStrike" cap="none" dirty="0">
                <a:latin typeface="Times New Roman" panose="02020603050405020304" pitchFamily="18" charset="0"/>
                <a:ea typeface="Arial Black" panose="020B0A04020102020204" pitchFamily="34" charset="0"/>
                <a:cs typeface="Times New Roman" panose="02020603050405020304" pitchFamily="18" charset="0"/>
                <a:sym typeface="Times New Roman"/>
              </a:rPr>
              <a:t>Особенности игровой зоны</a:t>
            </a:r>
            <a:endParaRPr sz="4000" b="1" i="0" u="none" strike="noStrike" cap="none" dirty="0">
              <a:latin typeface="Times New Roman" panose="02020603050405020304" pitchFamily="18" charset="0"/>
              <a:ea typeface="Arial Black" panose="020B0A04020102020204" pitchFamily="34" charset="0"/>
              <a:cs typeface="Times New Roman" panose="02020603050405020304" pitchFamily="18" charset="0"/>
              <a:sym typeface="Times New Roman"/>
            </a:endParaRPr>
          </a:p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None/>
            </a:pPr>
            <a:endParaRPr sz="3200" b="1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" name="Текст. поле 3"/>
          <p:cNvSpPr txBox="1"/>
          <p:nvPr/>
        </p:nvSpPr>
        <p:spPr>
          <a:xfrm>
            <a:off x="1078500" y="2439000"/>
            <a:ext cx="10035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" sz="2400" b="1" i="1" u="none" strike="noStrike" cap="none" dirty="0">
                <a:latin typeface="Times New Roman"/>
                <a:ea typeface="Times New Roman"/>
                <a:cs typeface="Times New Roman"/>
                <a:sym typeface="Times New Roman"/>
              </a:rPr>
              <a:t>Значимость игровой зоны:</a:t>
            </a:r>
            <a:r>
              <a:rPr lang="ru" sz="2400" b="0" i="1" u="none" strike="noStrike" cap="none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" sz="2400" b="0" i="0" u="none" strike="noStrike" cap="none" dirty="0">
                <a:latin typeface="Times New Roman"/>
                <a:ea typeface="Times New Roman"/>
                <a:cs typeface="Times New Roman"/>
                <a:sym typeface="Times New Roman"/>
              </a:rPr>
              <a:t>способствует тренировке подвижности, создает положительные эмоции и настрой.</a:t>
            </a:r>
            <a:endParaRPr lang="en-US" sz="2400" dirty="0"/>
          </a:p>
        </p:txBody>
      </p:sp>
      <p:sp>
        <p:nvSpPr>
          <p:cNvPr id="5" name="Текст. поле 4"/>
          <p:cNvSpPr txBox="1"/>
          <p:nvPr/>
        </p:nvSpPr>
        <p:spPr>
          <a:xfrm>
            <a:off x="1077680" y="3879000"/>
            <a:ext cx="1003500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 panose="020B0604020202020204" pitchFamily="34" charset="0"/>
              <a:buNone/>
            </a:pPr>
            <a:r>
              <a:rPr lang="ru" sz="2400" b="1" i="1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 игровую зону входят: </a:t>
            </a:r>
            <a:r>
              <a:rPr lang="ru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крупное организующее игровое поле, игровое оборудование, игрушки, игровая атрибутика разного рода, игровые материалы, необходимые для игровой деятельности детей.</a:t>
            </a:r>
            <a:endParaRPr sz="24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 panose="020B0604020202020204" pitchFamily="34" charset="0"/>
              <a:buNone/>
            </a:pPr>
            <a:endParaRPr sz="20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. поле 1"/>
          <p:cNvSpPr txBox="1"/>
          <p:nvPr/>
        </p:nvSpPr>
        <p:spPr>
          <a:xfrm>
            <a:off x="1101000" y="95719"/>
            <a:ext cx="9990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None/>
            </a:pPr>
            <a:r>
              <a:rPr lang="ru" sz="4000" b="1" i="0" u="none" strike="noStrike" cap="none" dirty="0">
                <a:latin typeface="Times New Roman" panose="02020603050405020304" pitchFamily="18" charset="0"/>
                <a:ea typeface="Arial Black" panose="020B0A04020102020204" pitchFamily="34" charset="0"/>
                <a:cs typeface="Times New Roman" panose="02020603050405020304" pitchFamily="18" charset="0"/>
                <a:sym typeface="Times New Roman"/>
              </a:rPr>
              <a:t>Модель </a:t>
            </a:r>
            <a:endParaRPr sz="4000" b="1" i="0" u="none" strike="noStrike" cap="none" dirty="0">
              <a:latin typeface="Times New Roman" panose="02020603050405020304" pitchFamily="18" charset="0"/>
              <a:ea typeface="Arial Black" panose="020B0A04020102020204" pitchFamily="34" charset="0"/>
              <a:cs typeface="Times New Roman" panose="02020603050405020304" pitchFamily="18" charset="0"/>
              <a:sym typeface="Times New Roman"/>
            </a:endParaRPr>
          </a:p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None/>
            </a:pPr>
            <a:r>
              <a:rPr lang="ru" sz="4000" b="1" i="0" u="none" strike="noStrike" cap="none" dirty="0">
                <a:latin typeface="Times New Roman" panose="02020603050405020304" pitchFamily="18" charset="0"/>
                <a:ea typeface="Arial Black" panose="020B0A04020102020204" pitchFamily="34" charset="0"/>
                <a:cs typeface="Times New Roman" panose="02020603050405020304" pitchFamily="18" charset="0"/>
                <a:sym typeface="Times New Roman"/>
              </a:rPr>
              <a:t>предметно-развивающей среды</a:t>
            </a:r>
            <a:endParaRPr sz="4000" b="1" i="0" u="none" strike="noStrike" cap="none" dirty="0">
              <a:latin typeface="Times New Roman" panose="02020603050405020304" pitchFamily="18" charset="0"/>
              <a:ea typeface="Arial Black" panose="020B0A04020102020204" pitchFamily="34" charset="0"/>
              <a:cs typeface="Times New Roman" panose="02020603050405020304" pitchFamily="18" charset="0"/>
              <a:sym typeface="Times New Roman"/>
            </a:endParaRPr>
          </a:p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None/>
            </a:pPr>
            <a:endParaRPr sz="3200" b="1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" name="Текст. поле 2"/>
          <p:cNvSpPr txBox="1"/>
          <p:nvPr/>
        </p:nvSpPr>
        <p:spPr>
          <a:xfrm>
            <a:off x="741000" y="1940073"/>
            <a:ext cx="75600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None/>
            </a:pPr>
            <a:r>
              <a:rPr lang="ru" sz="240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В начальной школе модель предметно-развивающей среды может включать также следующие зоны:</a:t>
            </a:r>
            <a:endParaRPr sz="240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None/>
            </a:pPr>
            <a:endParaRPr sz="2000" b="1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" name="Текст. поле 3"/>
          <p:cNvSpPr txBox="1"/>
          <p:nvPr/>
        </p:nvSpPr>
        <p:spPr>
          <a:xfrm>
            <a:off x="1056000" y="3159000"/>
            <a:ext cx="7245000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1600" marR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Times New Roman"/>
              <a:buNone/>
            </a:pPr>
            <a:r>
              <a:rPr lang="ru" sz="2000" b="1" i="1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Творческая зона</a:t>
            </a:r>
            <a:r>
              <a:rPr lang="ru" sz="2000" b="0" i="1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ru" sz="2000" b="0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- способствует самореализации, развитию креативности; может содержать соответствующие приборы (краски, бумага, нитки и др.), требования связаны с правилами безопасности.</a:t>
            </a:r>
            <a:endParaRPr lang="ru-RU" sz="2000" b="0" i="0" u="none" strike="noStrike" cap="none" dirty="0">
              <a:solidFill>
                <a:schemeClr val="dk1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101600" marR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Times New Roman"/>
              <a:buNone/>
            </a:pPr>
            <a:endParaRPr lang="ru-RU" sz="2000" b="0" i="0" u="none" strike="noStrike" cap="none" dirty="0">
              <a:solidFill>
                <a:schemeClr val="dk1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marL="101600" marR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Times New Roman"/>
              <a:buNone/>
            </a:pPr>
            <a:r>
              <a:rPr lang="ru" sz="2000" b="1" i="1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Санитарно-гигиеническая зона</a:t>
            </a:r>
            <a:r>
              <a:rPr lang="ru" sz="2000" b="0" i="1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ru" sz="2000" b="0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- способствует развитию гигиены и самостоятельности; включает в себя раковину, соответствующие принадлежности (мыло, бумага и др.); основные требования связаны с проведением генеральной уборки и др.</a:t>
            </a:r>
            <a:endParaRPr sz="2000" b="0" i="0" u="none" strike="noStrike" cap="none" dirty="0">
              <a:solidFill>
                <a:srgbClr val="000000"/>
              </a:solidFill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  <a:sym typeface="Arial" panose="020B0604020202020204" pitchFamily="34" charset="0"/>
            </a:endParaRPr>
          </a:p>
          <a:p>
            <a:pPr marL="457200" marR="0" indent="-3556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Times New Roman"/>
              <a:buChar char="●"/>
            </a:pPr>
            <a:endParaRPr sz="1400" b="0" i="0" u="none" strike="noStrike" cap="none" dirty="0">
              <a:solidFill>
                <a:srgbClr val="000000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Текст. поле 4"/>
          <p:cNvSpPr txBox="1"/>
          <p:nvPr/>
        </p:nvSpPr>
        <p:spPr>
          <a:xfrm>
            <a:off x="201000" y="3294000"/>
            <a:ext cx="855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b="1" dirty="0">
                <a:effectLst/>
                <a:latin typeface="Times New Roman" panose="02020603050405020304" pitchFamily="18" charset="0"/>
                <a:ea typeface="Arial Black" panose="020B0A04020102020204" pitchFamily="34" charset="0"/>
                <a:cs typeface="Times New Roman" panose="02020603050405020304" pitchFamily="18" charset="0"/>
              </a:rPr>
              <a:t>01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Текст. поле 5"/>
          <p:cNvSpPr txBox="1"/>
          <p:nvPr/>
        </p:nvSpPr>
        <p:spPr>
          <a:xfrm>
            <a:off x="201000" y="4824000"/>
            <a:ext cx="855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b="1" dirty="0">
                <a:effectLst/>
                <a:latin typeface="Times New Roman" panose="02020603050405020304" pitchFamily="18" charset="0"/>
                <a:ea typeface="Arial Black" panose="020B0A04020102020204" pitchFamily="34" charset="0"/>
                <a:cs typeface="Times New Roman" panose="02020603050405020304" pitchFamily="18" charset="0"/>
              </a:rPr>
              <a:t>0</a:t>
            </a:r>
            <a:r>
              <a:rPr lang="ru-RU" altLang="ko-KR" sz="4000" b="1" dirty="0">
                <a:effectLst/>
                <a:latin typeface="Times New Roman" panose="02020603050405020304" pitchFamily="18" charset="0"/>
                <a:ea typeface="Arial Black" panose="020B0A04020102020204" pitchFamily="34" charset="0"/>
                <a:cs typeface="Times New Roman" panose="02020603050405020304" pitchFamily="18" charset="0"/>
              </a:rPr>
              <a:t>2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Google Shape;171;p25"/>
          <p:cNvPicPr preferRelativeResize="0"/>
          <p:nvPr/>
        </p:nvPicPr>
        <p:blipFill>
          <a:blip r:embed="rId3">
            <a:alphaModFix/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>
          <a:xfrm>
            <a:off x="9066000" y="1944025"/>
            <a:ext cx="2565001" cy="211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70;p25"/>
          <p:cNvPicPr preferRelativeResize="0"/>
          <p:nvPr/>
        </p:nvPicPr>
        <p:blipFill>
          <a:blip r:embed="rId4">
            <a:alphaModFix/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 r="10666"/>
          <a:stretch/>
        </p:blipFill>
        <p:spPr>
          <a:xfrm>
            <a:off x="8975999" y="4419000"/>
            <a:ext cx="2565001" cy="18158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Box 46"/>
          <p:cNvSpPr txBox="1"/>
          <p:nvPr/>
        </p:nvSpPr>
        <p:spPr>
          <a:xfrm>
            <a:off x="201000" y="190191"/>
            <a:ext cx="105184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latin typeface="Times New Roman" panose="02020603050405020304" pitchFamily="18" charset="0"/>
                <a:ea typeface="Arial Black" panose="020B0A04020102020204" pitchFamily="34" charset="0"/>
                <a:cs typeface="Times New Roman" panose="02020603050405020304" pitchFamily="18" charset="0"/>
              </a:rPr>
              <a:t>Предметно-развивающая среда: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60252" y="1774162"/>
            <a:ext cx="1088712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q"/>
            </a:pPr>
            <a:r>
              <a:rPr lang="ru" sz="2400" b="1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ru" sz="2400" b="0" i="0" u="none" strike="noStrike" cap="none" dirty="0">
                <a:solidFill>
                  <a:schemeClr val="dk1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Это комплекс эстетических, психолого – педагогических условий, необходимых для осуществления педагогического процесса, рационально организованный в пространстве и времени, насыщенный разнообразными предметами и игровыми материалами.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000" dirty="0"/>
          </a:p>
          <a:p>
            <a:endParaRPr lang="ru-RU" sz="4000" dirty="0"/>
          </a:p>
          <a:p>
            <a:endParaRPr lang="ru-RU" sz="4000" dirty="0"/>
          </a:p>
        </p:txBody>
      </p:sp>
      <p:sp>
        <p:nvSpPr>
          <p:cNvPr id="7" name="TextBox 6"/>
          <p:cNvSpPr txBox="1"/>
          <p:nvPr/>
        </p:nvSpPr>
        <p:spPr>
          <a:xfrm>
            <a:off x="9413869" y="6207335"/>
            <a:ext cx="20178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i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8E54FD17-F7BD-4F0C-A925-11037B8ED16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86"/>
          <a:stretch/>
        </p:blipFill>
        <p:spPr bwMode="auto">
          <a:xfrm>
            <a:off x="0" y="-1513"/>
            <a:ext cx="5825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257895" y="-1513"/>
            <a:ext cx="56134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4000" b="1" dirty="0">
                <a:latin typeface="Times New Roman" panose="02020603050405020304" pitchFamily="18" charset="0"/>
                <a:ea typeface="Arial Black" panose="020B0A04020102020204" pitchFamily="34" charset="0"/>
                <a:cs typeface="Times New Roman" panose="02020603050405020304" pitchFamily="18" charset="0"/>
              </a:rPr>
              <a:t>Модель предметно -развивающей среды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36972" y="2873490"/>
            <a:ext cx="429403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" sz="2400" b="0" i="0" u="none" strike="noStrike" cap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Формированию культуры взаимоотношений, развитию учебных и творческих способностей детей.</a:t>
            </a:r>
            <a:endParaRPr lang="en-US" altLang="ko-KR" sz="2400" dirty="0"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805423" y="2919655"/>
            <a:ext cx="153154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>
              <a:defRPr sz="72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defRPr>
            </a:lvl1pPr>
          </a:lstStyle>
          <a:p>
            <a:pPr algn="ctr"/>
            <a:r>
              <a:rPr lang="en-US" altLang="ko-KR" sz="60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Arial Black" panose="020B0A04020102020204" pitchFamily="34" charset="0"/>
                <a:cs typeface="Times New Roman" panose="02020603050405020304" pitchFamily="18" charset="0"/>
              </a:rPr>
              <a:t>1</a:t>
            </a:r>
            <a:endParaRPr lang="ko-KR" altLang="en-US" sz="6000" b="1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336972" y="5006196"/>
            <a:ext cx="4534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" sz="2400" b="0" i="0" u="none" strike="noStrike" cap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Проявлению самостоятельности, ответственности и др.</a:t>
            </a:r>
            <a:endParaRPr lang="en-US" altLang="ko-KR" sz="2400" dirty="0"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805422" y="5098528"/>
            <a:ext cx="1531549" cy="1015663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6000" b="1" dirty="0">
                <a:latin typeface="Times New Roman" panose="02020603050405020304" pitchFamily="18" charset="0"/>
                <a:ea typeface="Arial Black" panose="020B0A04020102020204" pitchFamily="34" charset="0"/>
                <a:cs typeface="Times New Roman" panose="02020603050405020304" pitchFamily="18" charset="0"/>
              </a:rPr>
              <a:t>2</a:t>
            </a:r>
            <a:endParaRPr lang="ko-KR" altLang="en-US" sz="6000" b="1" dirty="0">
              <a:latin typeface="Times New Roman" panose="02020603050405020304" pitchFamily="18" charset="0"/>
              <a:ea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16000" y="6894000"/>
            <a:ext cx="1531549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lvl1pPr>
              <a:defRPr sz="7200">
                <a:solidFill>
                  <a:schemeClr val="bg1"/>
                </a:solidFill>
                <a:effectLst>
                  <a:outerShdw blurRad="12700" dist="88900" dir="3000000" algn="tl" rotWithShape="0">
                    <a:schemeClr val="accent2">
                      <a:alpha val="40000"/>
                    </a:schemeClr>
                  </a:outerShdw>
                </a:effectLst>
              </a:defRPr>
            </a:lvl1pPr>
          </a:lstStyle>
          <a:p>
            <a:pPr algn="ctr"/>
            <a:endParaRPr lang="ko-KR" altLang="en-US" dirty="0">
              <a:solidFill>
                <a:schemeClr val="accent3">
                  <a:lumMod val="50000"/>
                </a:schemeClr>
              </a:solidFill>
              <a:effectLst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2E77484-7E3A-4F1A-9688-30B25E563BF2}"/>
              </a:ext>
            </a:extLst>
          </p:cNvPr>
          <p:cNvSpPr txBox="1"/>
          <p:nvPr/>
        </p:nvSpPr>
        <p:spPr>
          <a:xfrm>
            <a:off x="5977565" y="1664113"/>
            <a:ext cx="588360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" sz="1800" i="0" u="none" strike="noStrike" cap="none" dirty="0">
                <a:latin typeface="Times New Roman"/>
                <a:ea typeface="Times New Roman"/>
                <a:cs typeface="Times New Roman"/>
                <a:sym typeface="Times New Roman"/>
              </a:rPr>
              <a:t>Успешно орнаизованная модель предметно -развивающей среды в начальной школе способствует:</a:t>
            </a:r>
            <a:endParaRPr lang="ko-KR" altLang="en-US" sz="2400" dirty="0"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. поле 1"/>
          <p:cNvSpPr txBox="1"/>
          <p:nvPr/>
        </p:nvSpPr>
        <p:spPr>
          <a:xfrm>
            <a:off x="291000" y="189000"/>
            <a:ext cx="11115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latin typeface="Times New Roman" panose="02020603050405020304" pitchFamily="18" charset="0"/>
                <a:ea typeface="Arial Black" panose="020B0A04020102020204" pitchFamily="34" charset="0"/>
                <a:cs typeface="Times New Roman" panose="02020603050405020304" pitchFamily="18" charset="0"/>
              </a:rPr>
              <a:t>Модель предметно - развивающей среды</a:t>
            </a:r>
          </a:p>
          <a:p>
            <a:endParaRPr lang="ru-RU" sz="3200" dirty="0">
              <a:solidFill>
                <a:schemeClr val="tx2"/>
              </a:solidFill>
              <a:latin typeface="Arial Black" panose="020B0A04020102020204" pitchFamily="34" charset="0"/>
              <a:ea typeface="Arial Black" panose="020B0A04020102020204" pitchFamily="34" charset="0"/>
              <a:cs typeface="Arial Black" panose="020B0A04020102020204" pitchFamily="34" charset="0"/>
            </a:endParaRPr>
          </a:p>
        </p:txBody>
      </p:sp>
      <p:sp>
        <p:nvSpPr>
          <p:cNvPr id="4" name="Текст. поле 3"/>
          <p:cNvSpPr txBox="1"/>
          <p:nvPr/>
        </p:nvSpPr>
        <p:spPr>
          <a:xfrm>
            <a:off x="1828800" y="1721242"/>
            <a:ext cx="85344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 panose="020B0604020202020204" pitchFamily="34" charset="0"/>
              <a:buNone/>
            </a:pPr>
            <a:r>
              <a:rPr lang="ru" sz="2400" i="0" u="none" strike="noStrike" cap="none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Для организации учебного процесса в кабинетах выделяют предметно - развивающие зоны:</a:t>
            </a:r>
            <a:endParaRPr sz="2000" i="0" u="none" strike="noStrike" cap="non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 panose="020B0604020202020204" pitchFamily="34" charset="0"/>
              <a:buNone/>
            </a:pPr>
            <a:endParaRPr sz="2000" b="1" i="0" u="none" strike="noStrike" cap="none" dirty="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5" name="Google Shape;82;p15"/>
          <p:cNvPicPr preferRelativeResize="0"/>
          <p:nvPr/>
        </p:nvPicPr>
        <p:blipFill>
          <a:blip r:embed="rId3">
            <a:alphaModFix/>
            <a:biLevel thresh="7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-8401" t="23373" b="37382"/>
          <a:stretch/>
        </p:blipFill>
        <p:spPr>
          <a:xfrm>
            <a:off x="246000" y="3021576"/>
            <a:ext cx="2924998" cy="2351247"/>
          </a:xfrm>
          <a:prstGeom prst="rect">
            <a:avLst/>
          </a:prstGeom>
          <a:noFill/>
          <a:ln w="12700">
            <a:noFill/>
          </a:ln>
        </p:spPr>
      </p:pic>
      <p:pic>
        <p:nvPicPr>
          <p:cNvPr id="6" name="Google Shape;84;p15"/>
          <p:cNvPicPr preferRelativeResize="0"/>
          <p:nvPr/>
        </p:nvPicPr>
        <p:blipFill>
          <a:blip r:embed="rId5">
            <a:alphaModFix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18854" b="37195"/>
          <a:stretch/>
        </p:blipFill>
        <p:spPr>
          <a:xfrm>
            <a:off x="4566000" y="3103912"/>
            <a:ext cx="2564999" cy="212624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83;p15"/>
          <p:cNvPicPr preferRelativeResize="0"/>
          <p:nvPr/>
        </p:nvPicPr>
        <p:blipFill>
          <a:blip r:embed="rId7">
            <a:biLevel thresh="75000"/>
            <a:alphaModFix/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25481" b="39213"/>
          <a:stretch/>
        </p:blipFill>
        <p:spPr>
          <a:xfrm>
            <a:off x="8751000" y="2952035"/>
            <a:ext cx="2835000" cy="24300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Текст. поле 8"/>
          <p:cNvSpPr txBox="1"/>
          <p:nvPr/>
        </p:nvSpPr>
        <p:spPr>
          <a:xfrm>
            <a:off x="720405" y="5337871"/>
            <a:ext cx="1575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2800" b="1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Учебная</a:t>
            </a:r>
            <a:endParaRPr lang="en-US" dirty="0"/>
          </a:p>
        </p:txBody>
      </p:sp>
      <p:sp>
        <p:nvSpPr>
          <p:cNvPr id="10" name="Текст. поле 9"/>
          <p:cNvSpPr txBox="1"/>
          <p:nvPr/>
        </p:nvSpPr>
        <p:spPr>
          <a:xfrm>
            <a:off x="4277400" y="5337871"/>
            <a:ext cx="3142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2800" b="1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Информационная</a:t>
            </a:r>
            <a:endParaRPr lang="en-US" dirty="0"/>
          </a:p>
        </p:txBody>
      </p:sp>
      <p:sp>
        <p:nvSpPr>
          <p:cNvPr id="11" name="Текст. поле 10"/>
          <p:cNvSpPr txBox="1"/>
          <p:nvPr/>
        </p:nvSpPr>
        <p:spPr>
          <a:xfrm>
            <a:off x="9294900" y="5337871"/>
            <a:ext cx="1747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2800" b="1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Игровая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. поле 1"/>
          <p:cNvSpPr txBox="1"/>
          <p:nvPr/>
        </p:nvSpPr>
        <p:spPr>
          <a:xfrm>
            <a:off x="6662399" y="173119"/>
            <a:ext cx="5429401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None/>
            </a:pPr>
            <a:r>
              <a:rPr lang="ru" sz="3600" b="1" i="0" u="none" strike="noStrike" cap="none" dirty="0">
                <a:latin typeface="Times New Roman" panose="02020603050405020304" pitchFamily="18" charset="0"/>
                <a:ea typeface="Arial Black" panose="020B0A04020102020204" pitchFamily="34" charset="0"/>
                <a:cs typeface="Times New Roman" panose="02020603050405020304" pitchFamily="18" charset="0"/>
                <a:sym typeface="Times New Roman"/>
              </a:rPr>
              <a:t>Особенности учебной зоны</a:t>
            </a:r>
            <a:endParaRPr sz="3600" b="1" i="0" u="none" strike="noStrike" cap="none" dirty="0">
              <a:latin typeface="Times New Roman" panose="02020603050405020304" pitchFamily="18" charset="0"/>
              <a:ea typeface="Arial Black" panose="020B0A04020102020204" pitchFamily="34" charset="0"/>
              <a:cs typeface="Times New Roman" panose="02020603050405020304" pitchFamily="18" charset="0"/>
              <a:sym typeface="Times New Roman"/>
            </a:endParaRPr>
          </a:p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None/>
            </a:pPr>
            <a:endParaRPr sz="3200" b="1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" name="Текст. поле 3"/>
          <p:cNvSpPr txBox="1"/>
          <p:nvPr/>
        </p:nvSpPr>
        <p:spPr>
          <a:xfrm>
            <a:off x="6763200" y="1873690"/>
            <a:ext cx="51300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" sz="2400" b="1" i="1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Значимость учебной зоны: </a:t>
            </a:r>
            <a:r>
              <a:rPr lang="ru" sz="2400" b="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способствует комфортной организации учебного процесса, мотивации учебной деятельности и развитию познавательного интереса с помощью нестандартных приемов и способов обучения</a:t>
            </a:r>
            <a:endParaRPr lang="en-US" sz="2400" dirty="0"/>
          </a:p>
        </p:txBody>
      </p:sp>
      <p:sp>
        <p:nvSpPr>
          <p:cNvPr id="5" name="Текст. поле 4"/>
          <p:cNvSpPr txBox="1"/>
          <p:nvPr/>
        </p:nvSpPr>
        <p:spPr>
          <a:xfrm>
            <a:off x="6861001" y="4689000"/>
            <a:ext cx="50321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None/>
            </a:pPr>
            <a:r>
              <a:rPr lang="ru" sz="2400" b="1" i="1" u="none" strike="noStrike" cap="none" dirty="0">
                <a:latin typeface="Times New Roman"/>
                <a:ea typeface="Times New Roman"/>
                <a:cs typeface="Times New Roman"/>
                <a:sym typeface="Times New Roman"/>
              </a:rPr>
              <a:t>В учебную зону входят:</a:t>
            </a:r>
            <a:r>
              <a:rPr lang="ru" sz="2400" b="1" i="1" u="none" strike="noStrike" cap="none" dirty="0">
                <a:highlight>
                  <a:srgbClr val="D9D9D9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2400" b="1" i="1" u="none" strike="noStrike" cap="none" dirty="0">
              <a:highlight>
                <a:srgbClr val="D9D9D9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None/>
            </a:pPr>
            <a:r>
              <a:rPr lang="ru" sz="2400" b="0" i="0" u="none" strike="noStrike" cap="none" dirty="0">
                <a:latin typeface="Times New Roman"/>
                <a:ea typeface="Times New Roman"/>
                <a:cs typeface="Times New Roman"/>
                <a:sym typeface="Times New Roman"/>
              </a:rPr>
              <a:t>ученические парты и стулья, учительское место, учебную доску, телевизор и экран,</a:t>
            </a:r>
            <a:r>
              <a:rPr lang="ru-RU" sz="2400" b="0" i="0" u="none" strike="noStrike" cap="none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" sz="2400" b="0" i="0" u="none" strike="noStrike" cap="none" dirty="0">
                <a:latin typeface="Times New Roman"/>
                <a:ea typeface="Times New Roman"/>
                <a:cs typeface="Times New Roman"/>
                <a:sym typeface="Times New Roman"/>
              </a:rPr>
              <a:t>шкафы и так далее.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F21573E-D71B-4465-91F4-F2305ECA2C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412"/>
          <a:stretch/>
        </p:blipFill>
        <p:spPr bwMode="auto">
          <a:xfrm>
            <a:off x="0" y="0"/>
            <a:ext cx="6546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7"/>
          <p:cNvGrpSpPr/>
          <p:nvPr/>
        </p:nvGrpSpPr>
        <p:grpSpPr>
          <a:xfrm>
            <a:off x="1056000" y="2152970"/>
            <a:ext cx="10484999" cy="4440351"/>
            <a:chOff x="3054344" y="1481410"/>
            <a:chExt cx="9020180" cy="3537090"/>
          </a:xfrm>
        </p:grpSpPr>
        <p:grpSp>
          <p:nvGrpSpPr>
            <p:cNvPr id="3" name="Group 16"/>
            <p:cNvGrpSpPr/>
            <p:nvPr/>
          </p:nvGrpSpPr>
          <p:grpSpPr>
            <a:xfrm>
              <a:off x="3054344" y="1481410"/>
              <a:ext cx="9020180" cy="3537090"/>
              <a:chOff x="3028948" y="1482185"/>
              <a:chExt cx="9020180" cy="3537090"/>
            </a:xfrm>
          </p:grpSpPr>
          <p:sp>
            <p:nvSpPr>
              <p:cNvPr id="4" name="Прямоугольник 10"/>
              <p:cNvSpPr/>
              <p:nvPr/>
            </p:nvSpPr>
            <p:spPr>
              <a:xfrm>
                <a:off x="9455342" y="1838725"/>
                <a:ext cx="2593786" cy="3180550"/>
              </a:xfrm>
              <a:prstGeom prst="rect">
                <a:avLst/>
              </a:prstGeom>
              <a:ln/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grpSp>
            <p:nvGrpSpPr>
              <p:cNvPr id="5" name="Group 15"/>
              <p:cNvGrpSpPr/>
              <p:nvPr/>
            </p:nvGrpSpPr>
            <p:grpSpPr>
              <a:xfrm>
                <a:off x="3028948" y="1482185"/>
                <a:ext cx="8099633" cy="3537090"/>
                <a:chOff x="3028948" y="1482185"/>
                <a:chExt cx="8099633" cy="3537090"/>
              </a:xfrm>
            </p:grpSpPr>
            <p:sp>
              <p:nvSpPr>
                <p:cNvPr id="6" name="Прямоугольник 3"/>
                <p:cNvSpPr/>
                <p:nvPr/>
              </p:nvSpPr>
              <p:spPr>
                <a:xfrm>
                  <a:off x="3028948" y="1838725"/>
                  <a:ext cx="2593785" cy="3180550"/>
                </a:xfrm>
                <a:prstGeom prst="rect">
                  <a:avLst/>
                </a:prstGeom>
                <a:ln/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/>
                </a:p>
              </p:txBody>
            </p:sp>
            <p:sp>
              <p:nvSpPr>
                <p:cNvPr id="7" name="Овал 4"/>
                <p:cNvSpPr/>
                <p:nvPr/>
              </p:nvSpPr>
              <p:spPr>
                <a:xfrm>
                  <a:off x="3959128" y="1497423"/>
                  <a:ext cx="733425" cy="733425"/>
                </a:xfrm>
                <a:prstGeom prst="ellipse">
                  <a:avLst/>
                </a:prstGeom>
                <a:solidFill>
                  <a:schemeClr val="accent6">
                    <a:lumMod val="40000"/>
                    <a:lumOff val="60000"/>
                  </a:schemeClr>
                </a:solidFill>
                <a:ln/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>
                    <a:solidFill>
                      <a:schemeClr val="tx2"/>
                    </a:solidFill>
                  </a:endParaRPr>
                </a:p>
              </p:txBody>
            </p:sp>
            <p:sp>
              <p:nvSpPr>
                <p:cNvPr id="8" name="TextBox 5"/>
                <p:cNvSpPr txBox="1"/>
                <p:nvPr/>
              </p:nvSpPr>
              <p:spPr>
                <a:xfrm>
                  <a:off x="3949603" y="1566954"/>
                  <a:ext cx="733424" cy="563887"/>
                </a:xfrm>
                <a:prstGeom prst="rect">
                  <a:avLst/>
                </a:prstGeom>
                <a:noFill/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ru-RU" sz="40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1</a:t>
                  </a:r>
                </a:p>
              </p:txBody>
            </p:sp>
            <p:sp>
              <p:nvSpPr>
                <p:cNvPr id="9" name="Прямоугольник 6"/>
                <p:cNvSpPr/>
                <p:nvPr/>
              </p:nvSpPr>
              <p:spPr>
                <a:xfrm>
                  <a:off x="5932440" y="1838725"/>
                  <a:ext cx="3251910" cy="3180550"/>
                </a:xfrm>
                <a:prstGeom prst="rect">
                  <a:avLst/>
                </a:prstGeom>
                <a:ln/>
              </p:spPr>
              <p:style>
                <a:lnRef idx="1">
                  <a:schemeClr val="accent4"/>
                </a:lnRef>
                <a:fillRef idx="2">
                  <a:schemeClr val="accent4"/>
                </a:fillRef>
                <a:effectRef idx="1">
                  <a:schemeClr val="accent4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/>
                </a:p>
              </p:txBody>
            </p:sp>
            <p:sp>
              <p:nvSpPr>
                <p:cNvPr id="10" name="Овал 8"/>
                <p:cNvSpPr/>
                <p:nvPr/>
              </p:nvSpPr>
              <p:spPr>
                <a:xfrm>
                  <a:off x="7162800" y="1497423"/>
                  <a:ext cx="733425" cy="733425"/>
                </a:xfrm>
                <a:prstGeom prst="ellipse">
                  <a:avLst/>
                </a:prstGeom>
                <a:solidFill>
                  <a:schemeClr val="accent3">
                    <a:lumMod val="40000"/>
                    <a:lumOff val="60000"/>
                  </a:schemeClr>
                </a:solidFill>
                <a:ln>
                  <a:solidFill>
                    <a:schemeClr val="accent3">
                      <a:lumMod val="75000"/>
                    </a:schemeClr>
                  </a:solidFill>
                </a:ln>
              </p:spPr>
              <p:style>
                <a:lnRef idx="3">
                  <a:schemeClr val="lt1"/>
                </a:lnRef>
                <a:fillRef idx="1">
                  <a:schemeClr val="accent4"/>
                </a:fillRef>
                <a:effectRef idx="1">
                  <a:schemeClr val="accent4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>
                    <a:solidFill>
                      <a:schemeClr val="tx2"/>
                    </a:solidFill>
                  </a:endParaRPr>
                </a:p>
              </p:txBody>
            </p:sp>
            <p:sp>
              <p:nvSpPr>
                <p:cNvPr id="11" name="TextBox 9"/>
                <p:cNvSpPr txBox="1"/>
                <p:nvPr/>
              </p:nvSpPr>
              <p:spPr>
                <a:xfrm>
                  <a:off x="7162801" y="1556781"/>
                  <a:ext cx="733424" cy="563887"/>
                </a:xfrm>
                <a:prstGeom prst="rect">
                  <a:avLst/>
                </a:prstGeom>
                <a:noFill/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sz="4000" b="1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</a:t>
                  </a:r>
                  <a:endParaRPr lang="ru-RU" sz="4000" b="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12" name="Овал 12"/>
                <p:cNvSpPr/>
                <p:nvPr/>
              </p:nvSpPr>
              <p:spPr>
                <a:xfrm>
                  <a:off x="10395155" y="1482185"/>
                  <a:ext cx="733426" cy="733425"/>
                </a:xfrm>
                <a:prstGeom prst="ellipse">
                  <a:avLst/>
                </a:prstGeom>
                <a:solidFill>
                  <a:schemeClr val="accent1">
                    <a:lumMod val="60000"/>
                    <a:lumOff val="40000"/>
                  </a:schemeClr>
                </a:solidFill>
                <a:ln>
                  <a:solidFill>
                    <a:schemeClr val="accent1">
                      <a:lumMod val="75000"/>
                    </a:schemeClr>
                  </a:solidFill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 dirty="0">
                    <a:solidFill>
                      <a:schemeClr val="tx2"/>
                    </a:solidFill>
                  </a:endParaRPr>
                </a:p>
              </p:txBody>
            </p:sp>
          </p:grpSp>
        </p:grpSp>
        <p:sp>
          <p:nvSpPr>
            <p:cNvPr id="13" name="TextBox 13"/>
            <p:cNvSpPr txBox="1"/>
            <p:nvPr/>
          </p:nvSpPr>
          <p:spPr>
            <a:xfrm>
              <a:off x="10416369" y="1520845"/>
              <a:ext cx="733424" cy="563887"/>
            </a:xfrm>
            <a:prstGeom prst="rect">
              <a:avLst/>
            </a:prstGeom>
            <a:noFill/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wrap="square">
              <a:spAutoFit/>
            </a:bodyPr>
            <a:lstStyle/>
            <a:p>
              <a:pPr algn="ctr"/>
              <a:r>
                <a:rPr lang="en-US" sz="4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endPara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5" name="Текст. поле 14"/>
          <p:cNvSpPr txBox="1"/>
          <p:nvPr/>
        </p:nvSpPr>
        <p:spPr>
          <a:xfrm>
            <a:off x="1956000" y="133107"/>
            <a:ext cx="8534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None/>
            </a:pPr>
            <a:r>
              <a:rPr lang="ru" sz="4000" b="1" i="0" u="none" strike="noStrike" cap="none" dirty="0">
                <a:latin typeface="Times New Roman" panose="02020603050405020304" pitchFamily="18" charset="0"/>
                <a:ea typeface="Arial Black" panose="020B0A04020102020204" pitchFamily="34" charset="0"/>
                <a:cs typeface="Times New Roman" panose="02020603050405020304" pitchFamily="18" charset="0"/>
                <a:sym typeface="Times New Roman"/>
              </a:rPr>
              <a:t>Особенности учебной зоны</a:t>
            </a:r>
            <a:endParaRPr sz="4000" b="1" i="0" u="none" strike="noStrike" cap="none" dirty="0">
              <a:latin typeface="Times New Roman" panose="02020603050405020304" pitchFamily="18" charset="0"/>
              <a:ea typeface="Arial Black" panose="020B0A04020102020204" pitchFamily="34" charset="0"/>
              <a:cs typeface="Times New Roman" panose="02020603050405020304" pitchFamily="18" charset="0"/>
              <a:sym typeface="Times New Roman"/>
            </a:endParaRPr>
          </a:p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None/>
            </a:pPr>
            <a:endParaRPr sz="3200" b="1" i="0" u="none" strike="noStrike" cap="none" dirty="0">
              <a:solidFill>
                <a:schemeClr val="dk1"/>
              </a:solidFill>
              <a:latin typeface="Arial Black" panose="020B0A04020102020204" pitchFamily="34" charset="0"/>
              <a:ea typeface="Arial Black" panose="020B0A04020102020204" pitchFamily="34" charset="0"/>
              <a:cs typeface="Arial Black" panose="020B0A04020102020204" pitchFamily="34" charset="0"/>
              <a:sym typeface="Times New Roman"/>
            </a:endParaRPr>
          </a:p>
        </p:txBody>
      </p:sp>
      <p:sp>
        <p:nvSpPr>
          <p:cNvPr id="16" name="Текст. поле 15"/>
          <p:cNvSpPr txBox="1"/>
          <p:nvPr/>
        </p:nvSpPr>
        <p:spPr>
          <a:xfrm>
            <a:off x="2271000" y="1466229"/>
            <a:ext cx="853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" sz="240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Основные требования к организации учебной зоны учителя:</a:t>
            </a:r>
            <a:endParaRPr lang="en-US" sz="2400" dirty="0"/>
          </a:p>
        </p:txBody>
      </p:sp>
      <p:sp>
        <p:nvSpPr>
          <p:cNvPr id="17" name="Текст. поле 16"/>
          <p:cNvSpPr txBox="1"/>
          <p:nvPr/>
        </p:nvSpPr>
        <p:spPr>
          <a:xfrm>
            <a:off x="1113375" y="3204000"/>
            <a:ext cx="3047624" cy="25385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" sz="2000" b="0" i="0" u="none" strike="noStrike" cap="none" dirty="0">
                <a:latin typeface="Times New Roman"/>
                <a:ea typeface="Times New Roman"/>
                <a:cs typeface="Times New Roman"/>
                <a:sym typeface="Times New Roman"/>
              </a:rPr>
              <a:t>Мебель для организации рабочего места учителя включает стол + дополнительная столешница и стул, при этом место учителя должно быть впереди парт учащихся</a:t>
            </a:r>
            <a:endParaRPr lang="en-US" sz="2000" dirty="0"/>
          </a:p>
        </p:txBody>
      </p:sp>
      <p:sp>
        <p:nvSpPr>
          <p:cNvPr id="18" name="Текст. поле 17"/>
          <p:cNvSpPr txBox="1"/>
          <p:nvPr/>
        </p:nvSpPr>
        <p:spPr>
          <a:xfrm>
            <a:off x="4430999" y="3204000"/>
            <a:ext cx="3780000" cy="349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1600" marR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Times New Roman"/>
              <a:buNone/>
            </a:pPr>
            <a:r>
              <a:rPr lang="ru-RU" sz="2000" b="0" i="0" u="none" strike="noStrike" cap="none" dirty="0">
                <a:latin typeface="Times New Roman"/>
                <a:ea typeface="Times New Roman"/>
                <a:cs typeface="Times New Roman"/>
                <a:sym typeface="Times New Roman"/>
              </a:rPr>
              <a:t>Рабочее место учителя должно быть удобным для работы за ним, для размещения на нем классного журнала, 2-3 стопок ученических тетрадей, учебников, дидактических материалов, размещения аппаратных средств компьютерной техники (компьютер, сканер ,принтер) </a:t>
            </a:r>
          </a:p>
          <a:p>
            <a:pPr algn="l"/>
            <a:endParaRPr lang="en-US" sz="2100" dirty="0"/>
          </a:p>
        </p:txBody>
      </p:sp>
      <p:sp>
        <p:nvSpPr>
          <p:cNvPr id="19" name="Текст. поле 18"/>
          <p:cNvSpPr txBox="1"/>
          <p:nvPr/>
        </p:nvSpPr>
        <p:spPr>
          <a:xfrm>
            <a:off x="8525999" y="3204000"/>
            <a:ext cx="3015000" cy="21956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1600" marR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Times New Roman"/>
              <a:buNone/>
            </a:pPr>
            <a:r>
              <a:rPr lang="ru-RU" sz="2000" b="0" i="0" u="none" strike="noStrike" cap="none" dirty="0">
                <a:latin typeface="Times New Roman"/>
                <a:ea typeface="Times New Roman"/>
                <a:cs typeface="Times New Roman"/>
                <a:sym typeface="Times New Roman"/>
              </a:rPr>
              <a:t>Для рационального размещения и правильного хранения учебного оборудования необходим набор секций и так далее.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alphaModFix amt="8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rcRect l="3494" r="2755" b="144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4" name="Прямая со стрелкой 3"/>
          <p:cNvCxnSpPr/>
          <p:nvPr/>
        </p:nvCxnSpPr>
        <p:spPr>
          <a:xfrm>
            <a:off x="6480043" y="2924944"/>
            <a:ext cx="768085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6420373" y="2492896"/>
            <a:ext cx="6719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>
                <a:solidFill>
                  <a:schemeClr val="accent6">
                    <a:lumMod val="75000"/>
                  </a:schemeClr>
                </a:solidFill>
              </a:rPr>
              <a:t>60 см</a:t>
            </a:r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8112224" y="3717032"/>
            <a:ext cx="768086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8112224" y="3275111"/>
            <a:ext cx="1131079" cy="305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>
                <a:solidFill>
                  <a:schemeClr val="accent6">
                    <a:lumMod val="75000"/>
                  </a:schemeClr>
                </a:solidFill>
              </a:rPr>
              <a:t>50-70 см</a:t>
            </a:r>
          </a:p>
        </p:txBody>
      </p:sp>
      <p:cxnSp>
        <p:nvCxnSpPr>
          <p:cNvPr id="9" name="Прямая со стрелкой 8"/>
          <p:cNvCxnSpPr/>
          <p:nvPr/>
        </p:nvCxnSpPr>
        <p:spPr>
          <a:xfrm flipV="1">
            <a:off x="5519936" y="1844824"/>
            <a:ext cx="0" cy="98662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 rot="16200000">
            <a:off x="5139268" y="2119480"/>
            <a:ext cx="10951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>
                <a:solidFill>
                  <a:schemeClr val="accent6">
                    <a:lumMod val="75000"/>
                  </a:schemeClr>
                </a:solidFill>
              </a:rPr>
              <a:t>2,4 – 2,7 м</a:t>
            </a:r>
          </a:p>
        </p:txBody>
      </p:sp>
      <p:cxnSp>
        <p:nvCxnSpPr>
          <p:cNvPr id="13" name="Прямая со стрелкой 12"/>
          <p:cNvCxnSpPr/>
          <p:nvPr/>
        </p:nvCxnSpPr>
        <p:spPr>
          <a:xfrm flipV="1">
            <a:off x="5039883" y="1772816"/>
            <a:ext cx="0" cy="295232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 rot="16200000">
            <a:off x="4398502" y="3778746"/>
            <a:ext cx="1618972" cy="336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ru-RU" sz="1600" b="1" dirty="0">
                <a:solidFill>
                  <a:schemeClr val="accent6">
                    <a:lumMod val="75000"/>
                  </a:schemeClr>
                </a:solidFill>
              </a:rPr>
              <a:t>Не более 860 см</a:t>
            </a:r>
          </a:p>
        </p:txBody>
      </p:sp>
      <p:cxnSp>
        <p:nvCxnSpPr>
          <p:cNvPr id="17" name="Прямая со стрелкой 16"/>
          <p:cNvCxnSpPr/>
          <p:nvPr/>
        </p:nvCxnSpPr>
        <p:spPr>
          <a:xfrm flipH="1" flipV="1">
            <a:off x="6403319" y="1662452"/>
            <a:ext cx="11465" cy="47040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6480043" y="1794302"/>
            <a:ext cx="9428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ru-RU" sz="1600" b="1" dirty="0">
                <a:solidFill>
                  <a:schemeClr val="accent6">
                    <a:lumMod val="75000"/>
                  </a:schemeClr>
                </a:solidFill>
              </a:rPr>
              <a:t>80-90 см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. поле 1"/>
          <p:cNvSpPr txBox="1"/>
          <p:nvPr/>
        </p:nvSpPr>
        <p:spPr>
          <a:xfrm>
            <a:off x="517950" y="414000"/>
            <a:ext cx="111561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" sz="4000" b="1" i="0" u="none" strike="noStrike" cap="none" dirty="0">
                <a:latin typeface="Times New Roman" panose="02020603050405020304" pitchFamily="18" charset="0"/>
                <a:ea typeface="Arial Black" panose="020B0A04020102020204" pitchFamily="34" charset="0"/>
                <a:cs typeface="Times New Roman" panose="02020603050405020304" pitchFamily="18" charset="0"/>
                <a:sym typeface="Times New Roman"/>
              </a:rPr>
              <a:t>Особенности информационной зоны</a:t>
            </a:r>
            <a:endParaRPr lang="en-US" sz="4000" dirty="0">
              <a:latin typeface="Times New Roman" panose="02020603050405020304" pitchFamily="18" charset="0"/>
              <a:ea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Текст. поле 2"/>
          <p:cNvSpPr txBox="1"/>
          <p:nvPr/>
        </p:nvSpPr>
        <p:spPr>
          <a:xfrm>
            <a:off x="517950" y="2124000"/>
            <a:ext cx="111561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None/>
            </a:pPr>
            <a:r>
              <a:rPr lang="ru" sz="2400" b="1" i="1" u="none" strike="noStrike" cap="none" dirty="0">
                <a:latin typeface="Times New Roman"/>
                <a:ea typeface="Times New Roman"/>
                <a:cs typeface="Times New Roman"/>
                <a:sym typeface="Times New Roman"/>
              </a:rPr>
              <a:t>Значимость информационной зоны:</a:t>
            </a:r>
            <a:r>
              <a:rPr lang="ru" sz="2400" b="0" i="1" u="none" strike="noStrike" cap="none" dirty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" sz="2400" b="0" i="0" u="none" strike="noStrike" cap="none" dirty="0">
                <a:latin typeface="Times New Roman"/>
                <a:ea typeface="Times New Roman"/>
                <a:cs typeface="Times New Roman"/>
                <a:sym typeface="Times New Roman"/>
              </a:rPr>
              <a:t>способствует созданию определенной конкретности и образности в абстрактном мышлении учащихся, повышение познавательного интереса к предмету, а также для расширения кругозора.</a:t>
            </a:r>
            <a:endParaRPr sz="2400" b="0" i="0" u="none" strike="noStrike" cap="none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" name="Текст. поле 3"/>
          <p:cNvSpPr txBox="1"/>
          <p:nvPr/>
        </p:nvSpPr>
        <p:spPr>
          <a:xfrm>
            <a:off x="517950" y="4141777"/>
            <a:ext cx="111561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None/>
            </a:pPr>
            <a:r>
              <a:rPr lang="ru" sz="2400" b="1" i="1" u="none" strike="noStrike" cap="none" dirty="0">
                <a:latin typeface="Times New Roman"/>
                <a:ea typeface="Times New Roman"/>
                <a:cs typeface="Times New Roman"/>
                <a:sym typeface="Times New Roman"/>
              </a:rPr>
              <a:t>В информационную зону входят: </a:t>
            </a:r>
            <a:r>
              <a:rPr lang="ru" sz="2400" b="0" i="0" u="none" strike="noStrike" cap="none" dirty="0">
                <a:latin typeface="Times New Roman"/>
                <a:ea typeface="Times New Roman"/>
                <a:cs typeface="Times New Roman"/>
                <a:sym typeface="Times New Roman"/>
              </a:rPr>
              <a:t>информационные материалы для детей и родителей (рекомендации по воспитанию и так далее.) </a:t>
            </a:r>
            <a:endParaRPr sz="2400" b="0" i="0" u="none" strike="noStrike" cap="none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None/>
            </a:pPr>
            <a:endParaRPr sz="2000" b="0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. поле 1"/>
          <p:cNvSpPr txBox="1"/>
          <p:nvPr/>
        </p:nvSpPr>
        <p:spPr>
          <a:xfrm>
            <a:off x="1956000" y="54000"/>
            <a:ext cx="85344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None/>
            </a:pPr>
            <a:r>
              <a:rPr lang="ru" sz="4000" b="1" i="0" u="none" strike="noStrike" cap="none" dirty="0">
                <a:latin typeface="Times New Roman" panose="02020603050405020304" pitchFamily="18" charset="0"/>
                <a:ea typeface="Arial Black" panose="020B0A04020102020204" pitchFamily="34" charset="0"/>
                <a:cs typeface="Times New Roman" panose="02020603050405020304" pitchFamily="18" charset="0"/>
                <a:sym typeface="Times New Roman"/>
              </a:rPr>
              <a:t>Особенности информационной зоны</a:t>
            </a:r>
            <a:endParaRPr sz="4000" b="1" i="0" u="none" strike="noStrike" cap="none" dirty="0">
              <a:latin typeface="Times New Roman" panose="02020603050405020304" pitchFamily="18" charset="0"/>
              <a:ea typeface="Arial Black" panose="020B0A04020102020204" pitchFamily="34" charset="0"/>
              <a:cs typeface="Times New Roman" panose="02020603050405020304" pitchFamily="18" charset="0"/>
              <a:sym typeface="Times New Roman"/>
            </a:endParaRPr>
          </a:p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 panose="020B0604020202020204" pitchFamily="34" charset="0"/>
              <a:buNone/>
            </a:pPr>
            <a:endParaRPr sz="3200" b="1" i="0" u="none" strike="noStrike" cap="none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" name="Текст. поле 2"/>
          <p:cNvSpPr txBox="1"/>
          <p:nvPr/>
        </p:nvSpPr>
        <p:spPr>
          <a:xfrm>
            <a:off x="2361000" y="1944000"/>
            <a:ext cx="853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" sz="2400" i="0" u="none" strike="noStrike" cap="none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Основные требования к организации информационной зоны:</a:t>
            </a:r>
            <a:endParaRPr lang="en-US" sz="2400" dirty="0"/>
          </a:p>
        </p:txBody>
      </p:sp>
      <p:grpSp>
        <p:nvGrpSpPr>
          <p:cNvPr id="4" name="Group 398"/>
          <p:cNvGrpSpPr/>
          <p:nvPr/>
        </p:nvGrpSpPr>
        <p:grpSpPr>
          <a:xfrm>
            <a:off x="265030" y="2680016"/>
            <a:ext cx="11508748" cy="4129652"/>
            <a:chOff x="2791695" y="1790647"/>
            <a:chExt cx="8843145" cy="3829504"/>
          </a:xfrm>
        </p:grpSpPr>
        <p:sp>
          <p:nvSpPr>
            <p:cNvPr id="5" name="Прямоугольник 6"/>
            <p:cNvSpPr/>
            <p:nvPr/>
          </p:nvSpPr>
          <p:spPr>
            <a:xfrm>
              <a:off x="9484978" y="1799926"/>
              <a:ext cx="2149862" cy="751897"/>
            </a:xfrm>
            <a:prstGeom prst="rect">
              <a:avLst/>
            </a:prstGeom>
            <a:ln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Прямоугольник 7"/>
            <p:cNvSpPr/>
            <p:nvPr/>
          </p:nvSpPr>
          <p:spPr>
            <a:xfrm>
              <a:off x="2791695" y="2487624"/>
              <a:ext cx="2215713" cy="29191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2413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8"/>
            <p:cNvSpPr/>
            <p:nvPr/>
          </p:nvSpPr>
          <p:spPr>
            <a:xfrm>
              <a:off x="5032531" y="2549155"/>
              <a:ext cx="2172064" cy="29191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2413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рямоугольник 9"/>
            <p:cNvSpPr/>
            <p:nvPr/>
          </p:nvSpPr>
          <p:spPr>
            <a:xfrm>
              <a:off x="7248670" y="2542559"/>
              <a:ext cx="2165067" cy="29191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2413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10"/>
            <p:cNvSpPr/>
            <p:nvPr/>
          </p:nvSpPr>
          <p:spPr>
            <a:xfrm>
              <a:off x="9484979" y="2549155"/>
              <a:ext cx="2148302" cy="29125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2413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ик 11"/>
            <p:cNvSpPr/>
            <p:nvPr/>
          </p:nvSpPr>
          <p:spPr>
            <a:xfrm>
              <a:off x="2792133" y="5300905"/>
              <a:ext cx="2216139" cy="180220"/>
            </a:xfrm>
            <a:prstGeom prst="rect">
              <a:avLst/>
            </a:prstGeom>
            <a:ln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рямоугольник 12"/>
            <p:cNvSpPr/>
            <p:nvPr/>
          </p:nvSpPr>
          <p:spPr>
            <a:xfrm>
              <a:off x="5028751" y="5300904"/>
              <a:ext cx="2168779" cy="180220"/>
            </a:xfrm>
            <a:prstGeom prst="rect">
              <a:avLst/>
            </a:prstGeom>
            <a:ln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2" name="Прямоугольник 13"/>
            <p:cNvSpPr/>
            <p:nvPr/>
          </p:nvSpPr>
          <p:spPr>
            <a:xfrm>
              <a:off x="7253557" y="5288086"/>
              <a:ext cx="2160180" cy="193037"/>
            </a:xfrm>
            <a:prstGeom prst="rect">
              <a:avLst/>
            </a:prstGeom>
            <a:ln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рямоугольник 14"/>
            <p:cNvSpPr/>
            <p:nvPr/>
          </p:nvSpPr>
          <p:spPr>
            <a:xfrm>
              <a:off x="9484978" y="5300905"/>
              <a:ext cx="2148302" cy="180220"/>
            </a:xfrm>
            <a:prstGeom prst="rect">
              <a:avLst/>
            </a:prstGeom>
            <a:ln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grpSp>
          <p:nvGrpSpPr>
            <p:cNvPr id="14" name="Group 397"/>
            <p:cNvGrpSpPr/>
            <p:nvPr/>
          </p:nvGrpSpPr>
          <p:grpSpPr>
            <a:xfrm>
              <a:off x="2792128" y="1790647"/>
              <a:ext cx="8817403" cy="3829504"/>
              <a:chOff x="3089612" y="1790646"/>
              <a:chExt cx="8643033" cy="3301655"/>
            </a:xfrm>
          </p:grpSpPr>
          <p:sp>
            <p:nvSpPr>
              <p:cNvPr id="15" name="Прямоугольник 3"/>
              <p:cNvSpPr/>
              <p:nvPr/>
            </p:nvSpPr>
            <p:spPr>
              <a:xfrm>
                <a:off x="3089612" y="1793498"/>
                <a:ext cx="2171896" cy="648265"/>
              </a:xfrm>
              <a:prstGeom prst="rect">
                <a:avLst/>
              </a:prstGeom>
              <a:ln/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" name="Прямоугольник 4"/>
              <p:cNvSpPr/>
              <p:nvPr/>
            </p:nvSpPr>
            <p:spPr>
              <a:xfrm>
                <a:off x="5282917" y="1798641"/>
                <a:ext cx="2127112" cy="640275"/>
              </a:xfrm>
              <a:prstGeom prst="rect">
                <a:avLst/>
              </a:prstGeom>
              <a:ln/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7" name="Прямоугольник 5"/>
              <p:cNvSpPr/>
              <p:nvPr/>
            </p:nvSpPr>
            <p:spPr>
              <a:xfrm>
                <a:off x="7457947" y="1790646"/>
                <a:ext cx="2122327" cy="648270"/>
              </a:xfrm>
              <a:prstGeom prst="rect">
                <a:avLst/>
              </a:prstGeom>
              <a:ln/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pic>
            <p:nvPicPr>
              <p:cNvPr id="18" name="Рисунок 15"/>
              <p:cNvPicPr>
                <a:picLocks noChangeAspect="1"/>
              </p:cNvPicPr>
              <p:nvPr/>
            </p:nvPicPr>
            <p:blipFill>
              <a:blip r:embed="rId3">
                <a:biLevel thresh="75000"/>
              </a:blip>
              <a:srcRect/>
              <a:stretch>
                <a:fillRect/>
              </a:stretch>
            </p:blipFill>
            <p:spPr>
              <a:xfrm>
                <a:off x="3910987" y="2567745"/>
                <a:ext cx="521355" cy="457591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19" name="Рисунок 16"/>
              <p:cNvPicPr>
                <a:picLocks noChangeAspect="1"/>
              </p:cNvPicPr>
              <p:nvPr/>
            </p:nvPicPr>
            <p:blipFill>
              <a:blip r:embed="rId4">
                <a:alphaModFix/>
                <a:biLevel thresh="75000"/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artisticGlowEdges/>
                        </a14:imgEffect>
                        <a14:imgEffect>
                          <a14:colorTemperature colorTemp="11200"/>
                        </a14:imgEffect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6074881" y="2560224"/>
                <a:ext cx="506407" cy="444468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20" name="Рисунок 17"/>
              <p:cNvPicPr>
                <a:picLocks noChangeAspect="1"/>
              </p:cNvPicPr>
              <p:nvPr/>
            </p:nvPicPr>
            <p:blipFill>
              <a:blip r:embed="rId6">
                <a:biLevel thresh="75000"/>
              </a:blip>
              <a:srcRect/>
              <a:stretch>
                <a:fillRect/>
              </a:stretch>
            </p:blipFill>
            <p:spPr>
              <a:xfrm>
                <a:off x="8247328" y="2567745"/>
                <a:ext cx="521356" cy="457591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21" name="Рисунок 18"/>
              <p:cNvPicPr>
                <a:picLocks noChangeAspect="1"/>
              </p:cNvPicPr>
              <p:nvPr/>
            </p:nvPicPr>
            <p:blipFill>
              <a:blip r:embed="rId7">
                <a:biLevel thresh="75000"/>
                <a:alphaModFix/>
              </a:blip>
              <a:srcRect/>
              <a:stretch>
                <a:fillRect/>
              </a:stretch>
            </p:blipFill>
            <p:spPr>
              <a:xfrm>
                <a:off x="10423310" y="2551661"/>
                <a:ext cx="521360" cy="457591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sp>
            <p:nvSpPr>
              <p:cNvPr id="22" name="TextBox 385"/>
              <p:cNvSpPr txBox="1"/>
              <p:nvPr/>
            </p:nvSpPr>
            <p:spPr>
              <a:xfrm>
                <a:off x="3970695" y="1798641"/>
                <a:ext cx="525446" cy="5659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ru-RU" sz="40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01</a:t>
                </a:r>
              </a:p>
            </p:txBody>
          </p:sp>
          <p:sp>
            <p:nvSpPr>
              <p:cNvPr id="23" name="TextBox 386"/>
              <p:cNvSpPr txBox="1"/>
              <p:nvPr/>
            </p:nvSpPr>
            <p:spPr>
              <a:xfrm>
                <a:off x="6146719" y="1812259"/>
                <a:ext cx="525446" cy="56595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ru-RU" sz="40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02</a:t>
                </a:r>
              </a:p>
            </p:txBody>
          </p:sp>
          <p:sp>
            <p:nvSpPr>
              <p:cNvPr id="24" name="TextBox 387"/>
              <p:cNvSpPr txBox="1"/>
              <p:nvPr/>
            </p:nvSpPr>
            <p:spPr>
              <a:xfrm>
                <a:off x="8242892" y="1812259"/>
                <a:ext cx="564081" cy="6151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ru-RU" sz="44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03</a:t>
                </a:r>
              </a:p>
            </p:txBody>
          </p:sp>
          <p:sp>
            <p:nvSpPr>
              <p:cNvPr id="25" name="TextBox 388"/>
              <p:cNvSpPr txBox="1"/>
              <p:nvPr/>
            </p:nvSpPr>
            <p:spPr>
              <a:xfrm>
                <a:off x="10401949" y="1812259"/>
                <a:ext cx="564081" cy="61516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ru-RU" sz="4400" b="1" dirty="0">
                    <a:solidFill>
                      <a:schemeClr val="bg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04</a:t>
                </a:r>
              </a:p>
            </p:txBody>
          </p:sp>
          <p:sp>
            <p:nvSpPr>
              <p:cNvPr id="26" name="TextBox 389"/>
              <p:cNvSpPr txBox="1"/>
              <p:nvPr/>
            </p:nvSpPr>
            <p:spPr>
              <a:xfrm>
                <a:off x="3136380" y="3063202"/>
                <a:ext cx="2149324" cy="18455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01600" marR="0" indent="0" algn="just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 typeface="Times New Roman"/>
                  <a:buNone/>
                </a:pPr>
                <a:r>
                  <a:rPr lang="ru-RU" sz="2000" i="0" u="none" strike="noStrike" cap="none" dirty="0">
                    <a:latin typeface="Times New Roman"/>
                    <a:ea typeface="Times New Roman"/>
                    <a:cs typeface="Times New Roman"/>
                    <a:sym typeface="Times New Roman"/>
                  </a:rPr>
                  <a:t>Содержание стендов включает жизнь </a:t>
                </a:r>
                <a:r>
                  <a:rPr lang="ru-RU" sz="2000" dirty="0">
                    <a:latin typeface="Times New Roman"/>
                    <a:ea typeface="Times New Roman"/>
                    <a:cs typeface="Times New Roman"/>
                    <a:sym typeface="Times New Roman"/>
                  </a:rPr>
                  <a:t>Р</a:t>
                </a:r>
                <a:r>
                  <a:rPr lang="ru-RU" sz="2000" i="0" u="none" strike="noStrike" cap="none" dirty="0">
                    <a:latin typeface="Times New Roman"/>
                    <a:ea typeface="Times New Roman"/>
                    <a:cs typeface="Times New Roman"/>
                    <a:sym typeface="Times New Roman"/>
                  </a:rPr>
                  <a:t>оссии, края, города, класса, учебные материалы, творческие работы и так далее.</a:t>
                </a:r>
              </a:p>
              <a:p>
                <a:pPr algn="l"/>
                <a:endParaRPr lang="ru-RU" sz="2400" b="1" dirty="0">
                  <a:solidFill>
                    <a:srgbClr val="9B8C62"/>
                  </a:solidFill>
                </a:endParaRPr>
              </a:p>
            </p:txBody>
          </p:sp>
          <p:sp>
            <p:nvSpPr>
              <p:cNvPr id="28" name="TextBox 391"/>
              <p:cNvSpPr txBox="1"/>
              <p:nvPr/>
            </p:nvSpPr>
            <p:spPr>
              <a:xfrm>
                <a:off x="5285571" y="2972990"/>
                <a:ext cx="2127113" cy="20792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01600" marR="0" indent="0" algn="just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 typeface="Times New Roman"/>
                  <a:buNone/>
                </a:pPr>
                <a:r>
                  <a:rPr lang="ru-RU" i="0" u="none" strike="noStrike" cap="none" dirty="0">
                    <a:latin typeface="Times New Roman"/>
                    <a:ea typeface="Times New Roman"/>
                    <a:cs typeface="Times New Roman"/>
                    <a:sym typeface="Times New Roman"/>
                  </a:rPr>
                  <a:t>На передней стене класса-кабинета может быть расположен алфавит, таблицы по русскому языку и математике, экспонируемые постоянно.</a:t>
                </a:r>
              </a:p>
              <a:p>
                <a:pPr algn="l"/>
                <a:endParaRPr lang="ru-RU" sz="1900" b="1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30" name="TextBox 393"/>
              <p:cNvSpPr txBox="1"/>
              <p:nvPr/>
            </p:nvSpPr>
            <p:spPr>
              <a:xfrm>
                <a:off x="7477725" y="3098552"/>
                <a:ext cx="2102548" cy="17839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01600" marR="0" indent="0" algn="just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 typeface="Times New Roman"/>
                  <a:buNone/>
                </a:pPr>
                <a:r>
                  <a:rPr lang="ru-RU" sz="2000" i="0" u="none" strike="noStrike" cap="none" dirty="0">
                    <a:latin typeface="Times New Roman"/>
                    <a:ea typeface="Times New Roman"/>
                    <a:cs typeface="Times New Roman"/>
                    <a:sym typeface="Times New Roman"/>
                  </a:rPr>
                  <a:t>На боковой стене рекомендуется размещать экспозиционные щиты со сменной информацией.</a:t>
                </a:r>
              </a:p>
              <a:p>
                <a:pPr algn="l"/>
                <a:endParaRPr lang="ru-RU" sz="1900" b="1" dirty="0">
                  <a:solidFill>
                    <a:srgbClr val="C00000"/>
                  </a:solidFill>
                </a:endParaRPr>
              </a:p>
            </p:txBody>
          </p:sp>
          <p:sp>
            <p:nvSpPr>
              <p:cNvPr id="32" name="TextBox 395"/>
              <p:cNvSpPr txBox="1"/>
              <p:nvPr/>
            </p:nvSpPr>
            <p:spPr>
              <a:xfrm>
                <a:off x="9673383" y="3025336"/>
                <a:ext cx="2059262" cy="20669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01600" marR="0" indent="0" algn="just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 typeface="Times New Roman"/>
                  <a:buNone/>
                </a:pPr>
                <a:r>
                  <a:rPr lang="ru-RU" i="0" u="none" strike="noStrike" cap="none" dirty="0">
                    <a:solidFill>
                      <a:schemeClr val="tx1"/>
                    </a:solidFill>
                    <a:latin typeface="Times New Roman"/>
                    <a:ea typeface="Times New Roman"/>
                    <a:cs typeface="Times New Roman"/>
                    <a:sym typeface="Times New Roman"/>
                  </a:rPr>
                  <a:t>В застекленных секциях шкафов, расположенных по задней стене рекомендуется размещать дидактический наглядный материал по учебным предметам.</a:t>
                </a:r>
              </a:p>
              <a:p>
                <a:pPr algn="ctr"/>
                <a:endParaRPr lang="ru-RU" sz="1800" b="1" dirty="0">
                  <a:solidFill>
                    <a:srgbClr val="213035"/>
                  </a:solidFill>
                </a:endParaRPr>
              </a:p>
            </p:txBody>
          </p:sp>
          <p:sp>
            <p:nvSpPr>
              <p:cNvPr id="33" name="TextBox 396"/>
              <p:cNvSpPr txBox="1"/>
              <p:nvPr/>
            </p:nvSpPr>
            <p:spPr>
              <a:xfrm>
                <a:off x="9735148" y="3719458"/>
                <a:ext cx="1872301" cy="2400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dirty="0"/>
                  <a:t> </a:t>
                </a:r>
              </a:p>
            </p:txBody>
          </p:sp>
        </p:grpSp>
      </p:grp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Зеленый и желтый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Notes Theme">
  <a:themeElements>
    <a:clrScheme name="Office Notes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Notes Them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 Notes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1"/>
        </a:gradFill>
      </a:fillStyleLst>
      <a:lnStyleLst>
        <a:ln w="9525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>
          <a:solidFill>
            <a:schemeClr val="phClr"/>
          </a:solidFill>
          <a:prstDash val="solid"/>
        </a:ln>
        <a:ln w="38100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5317</TotalTime>
  <Words>538</Words>
  <Application>Microsoft Office PowerPoint</Application>
  <PresentationFormat>Широкоэкранный</PresentationFormat>
  <Paragraphs>70</Paragraphs>
  <Slides>11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Arial</vt:lpstr>
      <vt:lpstr>Arial Black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Юрий Козырев</dc:creator>
  <cp:lastModifiedBy>palitrinas@gmail.com</cp:lastModifiedBy>
  <cp:revision>84</cp:revision>
  <dcterms:created xsi:type="dcterms:W3CDTF">2020-02-14T16:57:01Z</dcterms:created>
  <dcterms:modified xsi:type="dcterms:W3CDTF">2024-12-23T12:33:14Z</dcterms:modified>
</cp:coreProperties>
</file>