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7" r:id="rId2"/>
    <p:sldId id="388" r:id="rId3"/>
    <p:sldId id="467" r:id="rId4"/>
    <p:sldId id="468" r:id="rId5"/>
    <p:sldId id="469" r:id="rId6"/>
    <p:sldId id="470" r:id="rId7"/>
    <p:sldId id="471" r:id="rId8"/>
    <p:sldId id="472" r:id="rId9"/>
    <p:sldId id="473" r:id="rId10"/>
    <p:sldId id="474" r:id="rId11"/>
    <p:sldId id="475" r:id="rId12"/>
    <p:sldId id="293" r:id="rId13"/>
  </p:sldIdLst>
  <p:sldSz cx="12192000" cy="6858000"/>
  <p:notesSz cx="6858000" cy="9144000"/>
  <p:embeddedFontLst>
    <p:embeddedFont>
      <p:font typeface="맑은 고딕" panose="020B0503020000020004" pitchFamily="34" charset="-127"/>
      <p:regular r:id="rId16"/>
      <p:bold r:id="rId17"/>
    </p:embeddedFont>
    <p:embeddedFont>
      <p:font typeface="IM FELL Great Primer" panose="020B0604020202020204" charset="0"/>
      <p:regular r:id="rId18"/>
      <p:italic r:id="rId19"/>
    </p:embeddedFont>
    <p:embeddedFont>
      <p:font typeface="Poppins Light" panose="00000400000000000000" pitchFamily="2" charset="0"/>
      <p:regular r:id="rId20"/>
      <p:italic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6316"/>
    <a:srgbClr val="672900"/>
    <a:srgbClr val="E8E5D3"/>
    <a:srgbClr val="170F0C"/>
    <a:srgbClr val="12121A"/>
    <a:srgbClr val="F92F5B"/>
    <a:srgbClr val="030303"/>
    <a:srgbClr val="59239E"/>
    <a:srgbClr val="E7E1E1"/>
    <a:srgbClr val="291C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04" autoAdjust="0"/>
    <p:restoredTop sz="94660"/>
  </p:normalViewPr>
  <p:slideViewPr>
    <p:cSldViewPr snapToGrid="0">
      <p:cViewPr varScale="1">
        <p:scale>
          <a:sx n="27" d="100"/>
          <a:sy n="27" d="100"/>
        </p:scale>
        <p:origin x="34" y="1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2024-04-05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2024-04-05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://pptmon.com/" TargetMode="Externa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15.png"/><Relationship Id="rId7" Type="http://schemas.openxmlformats.org/officeDocument/2006/relationships/image" Target="../media/image3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://www.pptmon.com/" TargetMode="Externa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4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1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://pptmon.com/" TargetMode="Externa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3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://www.pptmon.com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38041C5-F352-4482-9E77-68A0B0B849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7E597B2-E425-4CB4-B783-5B8E9D753186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D27114D-2E0D-4240-A90A-17369C2A476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72" y="133829"/>
            <a:ext cx="11832656" cy="659034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BC3BCE0-29DC-46B1-BD4E-6B3FEA324B6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126" y="408993"/>
            <a:ext cx="5999748" cy="604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2F96D509-D8AA-4116-869D-72A26110F8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97" y="139190"/>
            <a:ext cx="11813406" cy="657962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E1233CEC-B66C-4FC9-997A-0C487F200B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509" y="356135"/>
            <a:ext cx="4342982" cy="6145730"/>
          </a:xfrm>
          <a:prstGeom prst="rect">
            <a:avLst/>
          </a:prstGeom>
        </p:spPr>
      </p:pic>
      <p:pic>
        <p:nvPicPr>
          <p:cNvPr id="10" name="Graphic 3">
            <a:hlinkClick r:id="rId4"/>
            <a:extLst>
              <a:ext uri="{FF2B5EF4-FFF2-40B4-BE49-F238E27FC236}">
                <a16:creationId xmlns:a16="http://schemas.microsoft.com/office/drawing/2014/main" id="{74351539-FF8F-42F0-A7C3-81D14A82B8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7"/>
            <a:extLst>
              <a:ext uri="{FF2B5EF4-FFF2-40B4-BE49-F238E27FC236}">
                <a16:creationId xmlns:a16="http://schemas.microsoft.com/office/drawing/2014/main" id="{47849D79-4103-4264-9E25-F7832C292A30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BACB4AAE-AC67-47C2-A303-7212D32CAA1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29110" y="905933"/>
            <a:ext cx="4530344" cy="504613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8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7">
            <a:extLst>
              <a:ext uri="{FF2B5EF4-FFF2-40B4-BE49-F238E27FC236}">
                <a16:creationId xmlns:a16="http://schemas.microsoft.com/office/drawing/2014/main" id="{DAF4131F-2E7E-48C3-9B57-5DC70EF01EA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21119" y="1490388"/>
            <a:ext cx="2127140" cy="212713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8494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620D3DB-BB14-4655-917C-CE545AD994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210D8DCC-46CC-431C-8A8B-3080598C89CE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EE8A775-4934-44BB-B126-2C02C11076D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71" y="109051"/>
            <a:ext cx="11909658" cy="663989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CE7421A-CDB7-409A-BB5A-2B880710213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394" y="5390146"/>
            <a:ext cx="1653968" cy="120390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EDAB67E-DCF1-4B5D-A89A-3255F03FAC1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9638" y="5390146"/>
            <a:ext cx="1653968" cy="120390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38E2FF4E-9137-4156-BDF9-4B6B8385E1D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120" y="295603"/>
            <a:ext cx="6461760" cy="626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31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FDE765C7-1124-416F-9AA3-AC5597B716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C2B7C880-6892-4535-90A9-9C46C70D36AD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73CF845-D3FE-4335-A42D-EC8F593775B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4" y="74860"/>
            <a:ext cx="12044412" cy="670828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23C1B29-5A1B-42A1-8FD8-ECC21FA567C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381" y="602381"/>
            <a:ext cx="5653238" cy="565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06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59FB3FC7-9DA0-4646-AC6C-A3D8F4BAC9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9" y="76853"/>
            <a:ext cx="12025162" cy="670429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32DCBAE-7C1F-47A0-A78E-142DDA45C5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775" y="415090"/>
            <a:ext cx="4286450" cy="602782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B5DC21D3-5A6D-4CC7-8C18-7C82FC0459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898" y="5476773"/>
            <a:ext cx="1653968" cy="120390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9BEAF96E-E6D4-4C8A-B3F0-3C462FCC3CA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4134" y="5476773"/>
            <a:ext cx="1653968" cy="1203909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74578B79-D722-4A99-A976-69955A232E5B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231900" y="1498600"/>
            <a:ext cx="3860800" cy="38608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Graphic 3">
            <a:hlinkClick r:id="rId5"/>
            <a:extLst>
              <a:ext uri="{FF2B5EF4-FFF2-40B4-BE49-F238E27FC236}">
                <a16:creationId xmlns:a16="http://schemas.microsoft.com/office/drawing/2014/main" id="{0FC5D016-DCE1-4529-8826-0A8554344A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8"/>
            <a:extLst>
              <a:ext uri="{FF2B5EF4-FFF2-40B4-BE49-F238E27FC236}">
                <a16:creationId xmlns:a16="http://schemas.microsoft.com/office/drawing/2014/main" id="{E1BEF300-56C6-4877-8D72-1A97C197B733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625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B99136FA-30B5-421D-9F11-694C9D9ED5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BA45D684-2585-460F-8E98-D803CC0EBF56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ACD07803-A34C-4163-A45E-1779B834FD1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97" y="139190"/>
            <a:ext cx="11813406" cy="657962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7058E7C-A225-41A0-90F7-C3E476AFEFF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390" y="0"/>
            <a:ext cx="5189220" cy="6858000"/>
          </a:xfrm>
          <a:prstGeom prst="rect">
            <a:avLst/>
          </a:prstGeom>
        </p:spPr>
      </p:pic>
      <p:sp>
        <p:nvSpPr>
          <p:cNvPr id="14" name="그림 개체 틀 11">
            <a:extLst>
              <a:ext uri="{FF2B5EF4-FFF2-40B4-BE49-F238E27FC236}">
                <a16:creationId xmlns:a16="http://schemas.microsoft.com/office/drawing/2014/main" id="{FC162491-8C1E-41B6-AB4C-E7402DAE33D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372978" y="1219200"/>
            <a:ext cx="2142067" cy="4423546"/>
          </a:xfrm>
          <a:prstGeom prst="roundRect">
            <a:avLst>
              <a:gd name="adj" fmla="val 1369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9472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02A06F35-F593-43F7-BEB4-16B5ED758D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780E81BE-AE94-491F-9033-D85128290627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1937869-C73E-42DE-83E4-6F42D9ACEBA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71" y="109051"/>
            <a:ext cx="11909658" cy="663989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2A3C617A-3EC1-4EE4-9170-6F5A8A557DD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394" y="5390146"/>
            <a:ext cx="1653968" cy="120390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6764CE4-E8B4-49EF-B5DF-AD2326C74F7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9638" y="5390146"/>
            <a:ext cx="1653968" cy="120390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1EFB287-E579-42FC-A4CB-A423BF9D215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126" y="408993"/>
            <a:ext cx="5999748" cy="6040014"/>
          </a:xfrm>
          <a:prstGeom prst="rect">
            <a:avLst/>
          </a:prstGeom>
        </p:spPr>
      </p:pic>
      <p:sp>
        <p:nvSpPr>
          <p:cNvPr id="14" name="그림 개체 틀 5">
            <a:extLst>
              <a:ext uri="{FF2B5EF4-FFF2-40B4-BE49-F238E27FC236}">
                <a16:creationId xmlns:a16="http://schemas.microsoft.com/office/drawing/2014/main" id="{1FFCADE1-FB02-476E-9746-124C56259FC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2494" y="1203960"/>
            <a:ext cx="5842310" cy="4450080"/>
          </a:xfrm>
          <a:prstGeom prst="roundRect">
            <a:avLst>
              <a:gd name="adj" fmla="val 494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8470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EC88FBE9-ADDB-44DB-9599-3CF6038F48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2956B03E-AF18-4517-BF91-4AD895F78743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81D8B2C5-7573-480A-BF3C-CB84390A5D9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4" y="74860"/>
            <a:ext cx="12044412" cy="670828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15DB1AB-7B7C-45C9-996D-2F0246482A5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661" y="754764"/>
            <a:ext cx="3458678" cy="5348472"/>
          </a:xfrm>
          <a:prstGeom prst="rect">
            <a:avLst/>
          </a:prstGeom>
        </p:spPr>
      </p:pic>
      <p:sp>
        <p:nvSpPr>
          <p:cNvPr id="12" name="그림 개체 틀 8">
            <a:extLst>
              <a:ext uri="{FF2B5EF4-FFF2-40B4-BE49-F238E27FC236}">
                <a16:creationId xmlns:a16="http://schemas.microsoft.com/office/drawing/2014/main" id="{982C2968-2394-40B0-BBAA-AE9B3BB4001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12867" y="1092200"/>
            <a:ext cx="6452466" cy="4267200"/>
          </a:xfrm>
          <a:prstGeom prst="roundRect">
            <a:avLst>
              <a:gd name="adj" fmla="val 211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4189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1772FE5D-FDD8-4A05-BA40-1500EE03AD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F5B423B-F653-4DAC-95EB-CEE0A0B664FE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9A035B0-E76F-4633-9973-0225866491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E0CC4DF-8D37-4579-AC12-2B20DD6C9588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E5B3BF88-AA1C-4D9B-B644-54A1ECCC35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C8F7AC00-9494-4455-94DE-35E7FF27E39B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5FCCF30-41EF-448A-9ED7-443BFBAC51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97" y="139190"/>
            <a:ext cx="11813406" cy="657962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4CA9E0A-7B99-41FB-934E-5FE7D5B1702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661" y="754764"/>
            <a:ext cx="3458678" cy="53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776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6F57A43-351F-4D1F-A9B2-A71CFB1629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976659D-0441-4ABC-9A77-5A7D6CA018C3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D871D22-0427-453A-BF12-2F61A9DE7B1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71" y="109051"/>
            <a:ext cx="11909658" cy="663989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8B109A5-F288-4502-AC2B-7085128235D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394" y="5390146"/>
            <a:ext cx="1653968" cy="120390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857FCAB-7BD0-4C94-B469-D147B95B47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9638" y="5390146"/>
            <a:ext cx="1653968" cy="120390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FA05DED3-3329-4DD5-9179-709A3C5282C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509" y="356135"/>
            <a:ext cx="4342982" cy="614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085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FB96349D-1B23-4CBC-9900-9B30B675D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7A2C6A39-1360-4DC0-AF7F-2332B2C80860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DDDB5AB1-AA4C-41BE-AF53-846CFBB908B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4" y="74860"/>
            <a:ext cx="12044412" cy="670828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BB18EA9-154B-4F42-AFDD-631792AD61F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120" y="295603"/>
            <a:ext cx="6461760" cy="626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52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7D72FDBC-EC89-4AC1-9E1F-1439D43129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12A128D2-5AD4-45C7-B969-96AA4BB02FEB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4765385-AFBB-44ED-B442-1D232B467D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9" y="76853"/>
            <a:ext cx="12025162" cy="670429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84A6BA8-E4A4-469E-B84B-0597D7B402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898" y="5476773"/>
            <a:ext cx="1653968" cy="120390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9D9D31D3-95DD-4445-84B4-5B80B3CD503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4134" y="5476773"/>
            <a:ext cx="1653968" cy="120390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74C046A9-9F66-4745-AC19-F690D2BA16E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381" y="602381"/>
            <a:ext cx="5653238" cy="565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3125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166A8F1A-6B8D-413A-B156-064BE50270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BC0B5BE8-DDB1-4E29-9744-20B389EE7C60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5C60250-0A48-4AE1-AD39-C0D5931BE60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97" y="139190"/>
            <a:ext cx="11813406" cy="65796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109E5CB4-0FFE-44FC-A174-E6ADA82CC40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775" y="415090"/>
            <a:ext cx="4286450" cy="602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435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9DF13463-0B57-4AA7-915C-FE5103BC8F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A9DF8AA9-D2C8-462D-8A28-685B534E7FCE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3D529B3-CC9F-4B86-A65F-6202D09F3F3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71" y="109051"/>
            <a:ext cx="11909658" cy="663989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BB3CFC6-D7C8-48BA-BE55-EBC9C13BD35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394" y="5390146"/>
            <a:ext cx="1653968" cy="120390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E290343-FF9A-4D2D-A66C-F193865691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9638" y="5390146"/>
            <a:ext cx="1653968" cy="120390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55168C4B-EBA2-474E-AF2C-663C1113CE2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390" y="0"/>
            <a:ext cx="51892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385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57D036FC-EFC4-4B47-AA5B-D1DAE2ACCE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126" y="408993"/>
            <a:ext cx="5999748" cy="604001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8F3DD30-207F-4892-9F31-9738DFDF2D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4" y="74860"/>
            <a:ext cx="12044412" cy="6708280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22B4C22D-CFF0-4DEB-B7E1-780A0A90AAE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52501" y="2357854"/>
            <a:ext cx="2425700" cy="1429016"/>
          </a:xfrm>
          <a:prstGeom prst="roundRect">
            <a:avLst>
              <a:gd name="adj" fmla="val 800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2297BFE8-489E-4FCD-8221-B74570C750E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72934" y="2357854"/>
            <a:ext cx="2425700" cy="1429016"/>
          </a:xfrm>
          <a:prstGeom prst="roundRect">
            <a:avLst>
              <a:gd name="adj" fmla="val 800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B69DC609-6593-48AB-A425-F89D58DBE9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93367" y="2357854"/>
            <a:ext cx="2425700" cy="1429016"/>
          </a:xfrm>
          <a:prstGeom prst="roundRect">
            <a:avLst>
              <a:gd name="adj" fmla="val 800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5B5AB264-5480-4F60-B12E-DE30BC6D82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813799" y="2357854"/>
            <a:ext cx="2425700" cy="1429016"/>
          </a:xfrm>
          <a:prstGeom prst="roundRect">
            <a:avLst>
              <a:gd name="adj" fmla="val 800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Graphic 3">
            <a:hlinkClick r:id="rId4"/>
            <a:extLst>
              <a:ext uri="{FF2B5EF4-FFF2-40B4-BE49-F238E27FC236}">
                <a16:creationId xmlns:a16="http://schemas.microsoft.com/office/drawing/2014/main" id="{2514E731-C7A1-4E2F-93FD-33F362D7FC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7"/>
            <a:extLst>
              <a:ext uri="{FF2B5EF4-FFF2-40B4-BE49-F238E27FC236}">
                <a16:creationId xmlns:a16="http://schemas.microsoft.com/office/drawing/2014/main" id="{18544BAA-C8CC-49E8-87D4-AFEAF98D9E50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686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40F83C19-19EE-4831-A69B-8AA8AFF6CF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9" y="76853"/>
            <a:ext cx="12025162" cy="670429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50BDD66C-07B6-4F72-BEEB-71D51A8ED0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661" y="754764"/>
            <a:ext cx="3458678" cy="534847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9A37FE0C-4000-490C-8783-22C04FCC7D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898" y="5476773"/>
            <a:ext cx="1653968" cy="120390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0BEC52F-2B91-4D74-92DA-853E4E5908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4134" y="5476773"/>
            <a:ext cx="1653968" cy="1203909"/>
          </a:xfrm>
          <a:prstGeom prst="rect">
            <a:avLst/>
          </a:prstGeom>
        </p:spPr>
      </p:pic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17DF3F76-6D2D-483F-A4FE-32D1CEEC2A0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8914" y="931740"/>
            <a:ext cx="3725138" cy="4997344"/>
          </a:xfrm>
          <a:prstGeom prst="roundRect">
            <a:avLst>
              <a:gd name="adj" fmla="val 1027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Graphic 3">
            <a:hlinkClick r:id="rId5"/>
            <a:extLst>
              <a:ext uri="{FF2B5EF4-FFF2-40B4-BE49-F238E27FC236}">
                <a16:creationId xmlns:a16="http://schemas.microsoft.com/office/drawing/2014/main" id="{F7186272-F50E-4E40-A251-F3F7F6363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5771192" y="6869614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8"/>
            <a:extLst>
              <a:ext uri="{FF2B5EF4-FFF2-40B4-BE49-F238E27FC236}">
                <a16:creationId xmlns:a16="http://schemas.microsoft.com/office/drawing/2014/main" id="{3E45E5FE-C82E-442E-AD0B-42EF096811DB}"/>
              </a:ext>
            </a:extLst>
          </p:cNvPr>
          <p:cNvSpPr txBox="1"/>
          <p:nvPr userDrawn="1"/>
        </p:nvSpPr>
        <p:spPr>
          <a:xfrm>
            <a:off x="4181605" y="689646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075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72" r:id="rId17"/>
    <p:sldLayoutId id="2147483664" r:id="rId1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3A1D0F5-8B51-4404-852D-AD570E10DE5F}"/>
              </a:ext>
            </a:extLst>
          </p:cNvPr>
          <p:cNvSpPr txBox="1"/>
          <p:nvPr/>
        </p:nvSpPr>
        <p:spPr>
          <a:xfrm>
            <a:off x="1921933" y="2459504"/>
            <a:ext cx="8348134" cy="193899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Биография </a:t>
            </a:r>
            <a:br>
              <a:rPr lang="ru-RU" sz="6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err="1">
                <a:latin typeface="Times New Roman" pitchFamily="18" charset="0"/>
                <a:cs typeface="Times New Roman" pitchFamily="18" charset="0"/>
              </a:rPr>
              <a:t>В.Ф.Одоевского</a:t>
            </a:r>
            <a:endParaRPr lang="ko-KR" altLang="en-US" sz="6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9EE6A3-FC57-4020-829A-3C6FF92BB21C}"/>
              </a:ext>
            </a:extLst>
          </p:cNvPr>
          <p:cNvSpPr txBox="1"/>
          <p:nvPr/>
        </p:nvSpPr>
        <p:spPr>
          <a:xfrm>
            <a:off x="4390403" y="5755630"/>
            <a:ext cx="8656729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студент группы 321н2 </a:t>
            </a:r>
            <a:r>
              <a:rPr lang="ru-RU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Джомиева</a:t>
            </a:r>
            <a:r>
              <a:rPr lang="ru-RU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София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3E1450-6A37-438C-A185-6BAC08563FFE}"/>
              </a:ext>
            </a:extLst>
          </p:cNvPr>
          <p:cNvSpPr txBox="1"/>
          <p:nvPr/>
        </p:nvSpPr>
        <p:spPr>
          <a:xfrm>
            <a:off x="1024017" y="578047"/>
            <a:ext cx="101439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Городок в табакерке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18F9AE-B2EA-49E0-9628-23D2E01948E8}"/>
              </a:ext>
            </a:extLst>
          </p:cNvPr>
          <p:cNvSpPr txBox="1"/>
          <p:nvPr/>
        </p:nvSpPr>
        <p:spPr>
          <a:xfrm>
            <a:off x="6095998" y="1997839"/>
            <a:ext cx="527693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36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Городок в табакерке очень любопытная сказка. Все герои красочные и добрые.  Хорошая сказка.</a:t>
            </a:r>
          </a:p>
        </p:txBody>
      </p:sp>
      <p:pic>
        <p:nvPicPr>
          <p:cNvPr id="6" name="Picture 8" descr="014labuqt61321227562">
            <a:extLst>
              <a:ext uri="{FF2B5EF4-FFF2-40B4-BE49-F238E27FC236}">
                <a16:creationId xmlns:a16="http://schemas.microsoft.com/office/drawing/2014/main" id="{BC65917D-A181-40CB-A24F-83DA32080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4017" y="1919278"/>
            <a:ext cx="3373437" cy="4191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1631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49343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018F9AE-B2EA-49E0-9628-23D2E01948E8}"/>
              </a:ext>
            </a:extLst>
          </p:cNvPr>
          <p:cNvSpPr txBox="1"/>
          <p:nvPr/>
        </p:nvSpPr>
        <p:spPr>
          <a:xfrm>
            <a:off x="972206" y="4900889"/>
            <a:ext cx="1024758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Умер Одоевский в Москве 27 февраля1869, не оставив после себя ни детей, ни какого-либо состояния.</a:t>
            </a:r>
            <a:br>
              <a:rPr kumimoji="0" lang="ru-R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Похоронен на Донском кладбище в Москве.</a:t>
            </a:r>
          </a:p>
        </p:txBody>
      </p:sp>
      <p:pic>
        <p:nvPicPr>
          <p:cNvPr id="7" name="Picture 4" descr="http://s008.radikal.ru/i305/1504/28/47c28942fef7.jpg">
            <a:extLst>
              <a:ext uri="{FF2B5EF4-FFF2-40B4-BE49-F238E27FC236}">
                <a16:creationId xmlns:a16="http://schemas.microsoft.com/office/drawing/2014/main" id="{0A7949E0-1AA2-4D35-906C-E76BDC161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334" y="405089"/>
            <a:ext cx="2735262" cy="4495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1631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http://www.epwr.ru/quotauthor/331/13.jpg">
            <a:extLst>
              <a:ext uri="{FF2B5EF4-FFF2-40B4-BE49-F238E27FC236}">
                <a16:creationId xmlns:a16="http://schemas.microsoft.com/office/drawing/2014/main" id="{46744235-9FDB-4D6C-8F0C-86EF17283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144353" y="555107"/>
            <a:ext cx="3959225" cy="41957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1631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847458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2359573" y="2921168"/>
            <a:ext cx="7472854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ru-RU" altLang="ko-KR" sz="6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en-US" altLang="ko-KR" sz="6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D939403-D855-444F-90D1-AFE08CEB461A}"/>
              </a:ext>
            </a:extLst>
          </p:cNvPr>
          <p:cNvSpPr txBox="1"/>
          <p:nvPr/>
        </p:nvSpPr>
        <p:spPr>
          <a:xfrm>
            <a:off x="5249917" y="2783331"/>
            <a:ext cx="6249880" cy="1785104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pPr marL="0" indent="0" algn="just">
              <a:buNone/>
            </a:pPr>
            <a:r>
              <a:rPr lang="ru-RU" altLang="ko-K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30 июля 1803 в Москве. Он стал последним потомком древнего княжеского рода. </a:t>
            </a:r>
          </a:p>
          <a:p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3E1450-6A37-438C-A185-6BAC08563FFE}"/>
              </a:ext>
            </a:extLst>
          </p:cNvPr>
          <p:cNvSpPr txBox="1"/>
          <p:nvPr/>
        </p:nvSpPr>
        <p:spPr>
          <a:xfrm>
            <a:off x="5249917" y="1015371"/>
            <a:ext cx="6249880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Одоевский Владимир Федорович 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(1803–1869)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>
                <a:effectLst/>
                <a:latin typeface="Times New Roman" pitchFamily="18" charset="0"/>
                <a:cs typeface="Times New Roman" pitchFamily="18" charset="0"/>
              </a:rPr>
              <a:t>известный русский писатель и общественный деятель.</a:t>
            </a:r>
            <a:endParaRPr lang="en-US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7" descr="http://s014.radikal.ru/i329/1504/a9/cebcf5867430.jpg">
            <a:extLst>
              <a:ext uri="{FF2B5EF4-FFF2-40B4-BE49-F238E27FC236}">
                <a16:creationId xmlns:a16="http://schemas.microsoft.com/office/drawing/2014/main" id="{E4782323-E1C2-41A3-9A68-D9EC860071E9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 rotWithShape="1">
          <a:blip r:embed="rId2"/>
          <a:srcRect t="3284" b="9982"/>
          <a:stretch/>
        </p:blipFill>
        <p:spPr bwMode="auto">
          <a:xfrm>
            <a:off x="692203" y="804041"/>
            <a:ext cx="3708000" cy="49976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1631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70042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3E1450-6A37-438C-A185-6BAC08563FFE}"/>
              </a:ext>
            </a:extLst>
          </p:cNvPr>
          <p:cNvSpPr txBox="1"/>
          <p:nvPr/>
        </p:nvSpPr>
        <p:spPr>
          <a:xfrm>
            <a:off x="1355834" y="948981"/>
            <a:ext cx="10143963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34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Мать Екатерина Алексеевна Филипповна оставшись сиротой в раннем возрасте, воспитывалась в доме опекуна, двоюродного дяди по отцовской линии, генерала Дмитрия Андреевича Закревского.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18F9AE-B2EA-49E0-9628-23D2E01948E8}"/>
              </a:ext>
            </a:extLst>
          </p:cNvPr>
          <p:cNvSpPr txBox="1"/>
          <p:nvPr/>
        </p:nvSpPr>
        <p:spPr>
          <a:xfrm>
            <a:off x="1355834" y="3717427"/>
            <a:ext cx="10143963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34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Мать будущего писателя была крепостной крестьянкой, а отец - дворянином. Он работал директором в Московском отделении Государственного банка. </a:t>
            </a:r>
          </a:p>
        </p:txBody>
      </p:sp>
    </p:spTree>
    <p:extLst>
      <p:ext uri="{BB962C8B-B14F-4D97-AF65-F5344CB8AC3E}">
        <p14:creationId xmlns:p14="http://schemas.microsoft.com/office/powerpoint/2010/main" val="23160257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3E1450-6A37-438C-A185-6BAC08563FFE}"/>
              </a:ext>
            </a:extLst>
          </p:cNvPr>
          <p:cNvSpPr txBox="1"/>
          <p:nvPr/>
        </p:nvSpPr>
        <p:spPr>
          <a:xfrm>
            <a:off x="4950373" y="2151727"/>
            <a:ext cx="66372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1822 году Владимир с отличием окончил Московский благородный пансион, где до него учились Н. Тургенев, Н. Муравьёв, П. Вяземский. </a:t>
            </a:r>
          </a:p>
        </p:txBody>
      </p:sp>
      <p:pic>
        <p:nvPicPr>
          <p:cNvPr id="8" name="Picture 2" descr="http://cp.rsl.ru/upload/adoevski.jpg">
            <a:extLst>
              <a:ext uri="{FF2B5EF4-FFF2-40B4-BE49-F238E27FC236}">
                <a16:creationId xmlns:a16="http://schemas.microsoft.com/office/drawing/2014/main" id="{29A7EB2D-2998-43AC-8C8B-4BEFF79FE960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 rotWithShape="1">
          <a:blip r:embed="rId2"/>
          <a:srcRect t="3679" b="10656"/>
          <a:stretch/>
        </p:blipFill>
        <p:spPr bwMode="auto">
          <a:xfrm>
            <a:off x="897157" y="708709"/>
            <a:ext cx="3725862" cy="54405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1631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625407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3E1450-6A37-438C-A185-6BAC08563FFE}"/>
              </a:ext>
            </a:extLst>
          </p:cNvPr>
          <p:cNvSpPr txBox="1"/>
          <p:nvPr/>
        </p:nvSpPr>
        <p:spPr>
          <a:xfrm>
            <a:off x="1024018" y="917450"/>
            <a:ext cx="101439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Первые публикации</a:t>
            </a:r>
            <a:endParaRPr kumimoji="0" lang="ru-RU" sz="3400" b="0" i="0" u="none" strike="noStrike" kern="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18F9AE-B2EA-49E0-9628-23D2E01948E8}"/>
              </a:ext>
            </a:extLst>
          </p:cNvPr>
          <p:cNvSpPr txBox="1"/>
          <p:nvPr/>
        </p:nvSpPr>
        <p:spPr>
          <a:xfrm>
            <a:off x="1024017" y="2518280"/>
            <a:ext cx="1014396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Владимир Одоевский, начал публиковаться с 1821 года в журнале «Вестника Европы». Там же А. С. Грибоедов познакомился с Одоевским и стал его добрым другом до конца жизни. Также Владимир дружил со своим двоюродным братом. </a:t>
            </a:r>
          </a:p>
        </p:txBody>
      </p:sp>
    </p:spTree>
    <p:extLst>
      <p:ext uri="{BB962C8B-B14F-4D97-AF65-F5344CB8AC3E}">
        <p14:creationId xmlns:p14="http://schemas.microsoft.com/office/powerpoint/2010/main" val="9491717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018F9AE-B2EA-49E0-9628-23D2E01948E8}"/>
              </a:ext>
            </a:extLst>
          </p:cNvPr>
          <p:cNvSpPr txBox="1"/>
          <p:nvPr/>
        </p:nvSpPr>
        <p:spPr>
          <a:xfrm>
            <a:off x="1024018" y="3282639"/>
            <a:ext cx="1014396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Издавал в 1824 - 1825 годах альманах "Мнемозина"; позднее служил в ведомстве иностранных исповеданий и редактировал "Журнал Министерства Внутренних дел". В 1846 г был директором Публичной библиотеки и  </a:t>
            </a:r>
            <a:r>
              <a:rPr kumimoji="0" lang="ru-RU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Румянцевского</a:t>
            </a: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музея. Был сенатором. Он участвовал в создании Петербургской и Московской консерваторий.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ru-RU" sz="3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" name="Picture 2" descr="C:\Documents and Settings\Admin\Рабочий стол\одоевский.jpg">
            <a:extLst>
              <a:ext uri="{FF2B5EF4-FFF2-40B4-BE49-F238E27FC236}">
                <a16:creationId xmlns:a16="http://schemas.microsoft.com/office/drawing/2014/main" id="{1B95B7F4-20E1-497F-BC3C-91AFEF80C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87047" y="405262"/>
            <a:ext cx="3600450" cy="28067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1631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536759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3E1450-6A37-438C-A185-6BAC08563FFE}"/>
              </a:ext>
            </a:extLst>
          </p:cNvPr>
          <p:cNvSpPr txBox="1"/>
          <p:nvPr/>
        </p:nvSpPr>
        <p:spPr>
          <a:xfrm>
            <a:off x="1355834" y="948981"/>
            <a:ext cx="10143963" cy="5189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1826 году он переезжает в Санкт-Петербург. К этому же времени относится и лучшее, по общему признанию, из его произведений - под общим названием «Русские ночи».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Одоевскому принадлежит почин в устройстве детских приютов; по его мысли основана в Петербурге больница для приходящих.</a:t>
            </a:r>
          </a:p>
        </p:txBody>
      </p:sp>
    </p:spTree>
    <p:extLst>
      <p:ext uri="{BB962C8B-B14F-4D97-AF65-F5344CB8AC3E}">
        <p14:creationId xmlns:p14="http://schemas.microsoft.com/office/powerpoint/2010/main" val="7441263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3E1450-6A37-438C-A185-6BAC08563FFE}"/>
              </a:ext>
            </a:extLst>
          </p:cNvPr>
          <p:cNvSpPr txBox="1"/>
          <p:nvPr/>
        </p:nvSpPr>
        <p:spPr>
          <a:xfrm>
            <a:off x="1024017" y="728264"/>
            <a:ext cx="10143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Писал сказки для детей и взрослых.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18F9AE-B2EA-49E0-9628-23D2E01948E8}"/>
              </a:ext>
            </a:extLst>
          </p:cNvPr>
          <p:cNvSpPr txBox="1"/>
          <p:nvPr/>
        </p:nvSpPr>
        <p:spPr>
          <a:xfrm>
            <a:off x="6095999" y="1660288"/>
            <a:ext cx="5276935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Он работал под псевдонимом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«Дедушка Ириней».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Когда ему исполнилось 30 лет, в свет вышел сборник для детей «Детские сказки дедушки Иринея».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Сюда вошли сказки: «Червячок»,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«Мороз Иванович» и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«Городок в табакерке».</a:t>
            </a:r>
          </a:p>
        </p:txBody>
      </p:sp>
      <p:pic>
        <p:nvPicPr>
          <p:cNvPr id="4" name="Picture 2" descr="C:\Documents and Settings\Admin\Рабочий стол\Ris_3.jpg">
            <a:extLst>
              <a:ext uri="{FF2B5EF4-FFF2-40B4-BE49-F238E27FC236}">
                <a16:creationId xmlns:a16="http://schemas.microsoft.com/office/drawing/2014/main" id="{BAB6476A-078F-4D83-9AE3-B08EE0B00B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t="1450" b="7965"/>
          <a:stretch/>
        </p:blipFill>
        <p:spPr bwMode="auto">
          <a:xfrm>
            <a:off x="819066" y="1697397"/>
            <a:ext cx="3748088" cy="46347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1631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408503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3E1450-6A37-438C-A185-6BAC08563FFE}"/>
              </a:ext>
            </a:extLst>
          </p:cNvPr>
          <p:cNvSpPr txBox="1"/>
          <p:nvPr/>
        </p:nvSpPr>
        <p:spPr>
          <a:xfrm>
            <a:off x="1024017" y="488731"/>
            <a:ext cx="101439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Мороз Иванович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18F9AE-B2EA-49E0-9628-23D2E01948E8}"/>
              </a:ext>
            </a:extLst>
          </p:cNvPr>
          <p:cNvSpPr txBox="1"/>
          <p:nvPr/>
        </p:nvSpPr>
        <p:spPr>
          <a:xfrm>
            <a:off x="6095999" y="1670269"/>
            <a:ext cx="5071981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320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Мороз Иванович очень хорошая сказка. Почти все дети и взрослые в детстве читали эту замечательную сказку. В основе этой сказки лежит русская народная сказка «Морозко»</a:t>
            </a:r>
          </a:p>
        </p:txBody>
      </p:sp>
      <p:pic>
        <p:nvPicPr>
          <p:cNvPr id="6" name="Picture 10" descr="https://www.chitai-gorod.ru/upload/iblock/6f8/6f867ef67721643fa94341094be1c6d7.jpg">
            <a:extLst>
              <a:ext uri="{FF2B5EF4-FFF2-40B4-BE49-F238E27FC236}">
                <a16:creationId xmlns:a16="http://schemas.microsoft.com/office/drawing/2014/main" id="{F6FAC4CE-95BC-403A-B727-59099945D2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t="212" r="212"/>
          <a:stretch/>
        </p:blipFill>
        <p:spPr bwMode="auto">
          <a:xfrm>
            <a:off x="1024017" y="1670269"/>
            <a:ext cx="3168650" cy="4699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1631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91957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M FELL Great Primer - Poppins Light">
      <a:majorFont>
        <a:latin typeface="IM FELL Great Primer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672900"/>
        </a:solidFill>
        <a:ln w="69850">
          <a:noFill/>
        </a:ln>
      </a:spPr>
      <a:bodyPr rtlCol="0" anchor="ctr"/>
      <a:lstStyle>
        <a:defPPr algn="ctr">
          <a:defRPr sz="2400" dirty="0" smtClean="0">
            <a:solidFill>
              <a:srgbClr val="E8E5D3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2672</TotalTime>
  <Words>388</Words>
  <Application>Microsoft Office PowerPoint</Application>
  <PresentationFormat>Широкоэкранный</PresentationFormat>
  <Paragraphs>25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IM FELL Great Primer</vt:lpstr>
      <vt:lpstr>맑은 고딕</vt:lpstr>
      <vt:lpstr>Arial</vt:lpstr>
      <vt:lpstr>Times New Roman</vt:lpstr>
      <vt:lpstr>Wingdings</vt:lpstr>
      <vt:lpstr>Poppins Light</vt:lpstr>
      <vt:lpstr>PPTMON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palitrinas@gmail.com</cp:lastModifiedBy>
  <cp:revision>269</cp:revision>
  <dcterms:created xsi:type="dcterms:W3CDTF">2019-04-06T05:20:47Z</dcterms:created>
  <dcterms:modified xsi:type="dcterms:W3CDTF">2024-04-05T04:06:34Z</dcterms:modified>
</cp:coreProperties>
</file>