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sldIdLst>
    <p:sldId id="256" r:id="rId2"/>
    <p:sldId id="261" r:id="rId3"/>
    <p:sldId id="257" r:id="rId4"/>
    <p:sldId id="259" r:id="rId5"/>
    <p:sldId id="260" r:id="rId6"/>
    <p:sldId id="262" r:id="rId7"/>
    <p:sldId id="258" r:id="rId8"/>
    <p:sldId id="264" r:id="rId9"/>
    <p:sldId id="266"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34588" autoAdjust="0"/>
    <p:restoredTop sz="86429" autoAdjust="0"/>
  </p:normalViewPr>
  <p:slideViewPr>
    <p:cSldViewPr>
      <p:cViewPr varScale="1">
        <p:scale>
          <a:sx n="36" d="100"/>
          <a:sy n="36" d="100"/>
        </p:scale>
        <p:origin x="38" y="1109"/>
      </p:cViewPr>
      <p:guideLst>
        <p:guide orient="horz" pos="2160"/>
        <p:guide pos="2880"/>
      </p:guideLst>
    </p:cSldViewPr>
  </p:slideViewPr>
  <p:outlineViewPr>
    <p:cViewPr>
      <p:scale>
        <a:sx n="33" d="100"/>
        <a:sy n="33" d="100"/>
      </p:scale>
      <p:origin x="264"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81A8DF5-5D4B-40DA-A223-9AD60F610D75}" type="datetimeFigureOut">
              <a:rPr lang="ru-RU" smtClean="0"/>
              <a:t>21.06.2024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028B9DAC-184C-4286-9985-0709A2E0431B}" type="slidenum">
              <a:rPr lang="ru-RU" smtClean="0"/>
              <a:t>‹#›</a:t>
            </a:fld>
            <a:endParaRPr lang="ru-RU"/>
          </a:p>
        </p:txBody>
      </p:sp>
    </p:spTree>
    <p:extLst>
      <p:ext uri="{BB962C8B-B14F-4D97-AF65-F5344CB8AC3E}">
        <p14:creationId xmlns:p14="http://schemas.microsoft.com/office/powerpoint/2010/main" val="244543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81A8DF5-5D4B-40DA-A223-9AD60F610D75}" type="datetimeFigureOut">
              <a:rPr lang="ru-RU" smtClean="0"/>
              <a:t>21.06.2024</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028B9DAC-184C-4286-9985-0709A2E0431B}" type="slidenum">
              <a:rPr lang="ru-RU" smtClean="0"/>
              <a:t>‹#›</a:t>
            </a:fld>
            <a:endParaRPr lang="ru-RU"/>
          </a:p>
        </p:txBody>
      </p:sp>
    </p:spTree>
    <p:extLst>
      <p:ext uri="{BB962C8B-B14F-4D97-AF65-F5344CB8AC3E}">
        <p14:creationId xmlns:p14="http://schemas.microsoft.com/office/powerpoint/2010/main" val="1908747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81A8DF5-5D4B-40DA-A223-9AD60F610D75}" type="datetimeFigureOut">
              <a:rPr lang="ru-RU" smtClean="0"/>
              <a:t>21.06.2024</a:t>
            </a:fld>
            <a:endParaRPr lang="ru-RU"/>
          </a:p>
        </p:txBody>
      </p:sp>
      <p:sp>
        <p:nvSpPr>
          <p:cNvPr id="5" name="Footer Placeholder 4"/>
          <p:cNvSpPr>
            <a:spLocks noGrp="1"/>
          </p:cNvSpPr>
          <p:nvPr>
            <p:ph type="ftr" sz="quarter" idx="11"/>
          </p:nvPr>
        </p:nvSpPr>
        <p:spPr/>
        <p:txBody>
          <a:bodyPr/>
          <a:lstStyle/>
          <a:p>
            <a:endParaRPr lang="ru-RU"/>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028B9DAC-184C-4286-9985-0709A2E0431B}" type="slidenum">
              <a:rPr lang="ru-RU" smtClean="0"/>
              <a:t>‹#›</a:t>
            </a:fld>
            <a:endParaRPr lang="ru-RU"/>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723228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B81A8DF5-5D4B-40DA-A223-9AD60F610D75}" type="datetimeFigureOut">
              <a:rPr lang="ru-RU" smtClean="0"/>
              <a:t>21.06.2024</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28B9DAC-184C-4286-9985-0709A2E0431B}" type="slidenum">
              <a:rPr lang="ru-RU" smtClean="0"/>
              <a:t>‹#›</a:t>
            </a:fld>
            <a:endParaRPr lang="ru-RU"/>
          </a:p>
        </p:txBody>
      </p:sp>
    </p:spTree>
    <p:extLst>
      <p:ext uri="{BB962C8B-B14F-4D97-AF65-F5344CB8AC3E}">
        <p14:creationId xmlns:p14="http://schemas.microsoft.com/office/powerpoint/2010/main" val="30459777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B81A8DF5-5D4B-40DA-A223-9AD60F610D75}" type="datetimeFigureOut">
              <a:rPr lang="ru-RU" smtClean="0"/>
              <a:t>21.06.2024</a:t>
            </a:fld>
            <a:endParaRPr lang="ru-RU"/>
          </a:p>
        </p:txBody>
      </p:sp>
      <p:sp>
        <p:nvSpPr>
          <p:cNvPr id="6" name="Footer Placeholder 5"/>
          <p:cNvSpPr>
            <a:spLocks noGrp="1"/>
          </p:cNvSpPr>
          <p:nvPr>
            <p:ph type="ftr" sz="quarter" idx="11"/>
          </p:nvPr>
        </p:nvSpPr>
        <p:spPr/>
        <p:txBody>
          <a:bodyPr/>
          <a:lstStyle/>
          <a:p>
            <a:endParaRPr lang="ru-RU"/>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28B9DAC-184C-4286-9985-0709A2E0431B}" type="slidenum">
              <a:rPr lang="ru-RU" smtClean="0"/>
              <a:t>‹#›</a:t>
            </a:fld>
            <a:endParaRPr lang="ru-RU"/>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624733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B81A8DF5-5D4B-40DA-A223-9AD60F610D75}" type="datetimeFigureOut">
              <a:rPr lang="ru-RU" smtClean="0"/>
              <a:t>21.06.2024</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28B9DAC-184C-4286-9985-0709A2E0431B}" type="slidenum">
              <a:rPr lang="ru-RU" smtClean="0"/>
              <a:t>‹#›</a:t>
            </a:fld>
            <a:endParaRPr lang="ru-RU"/>
          </a:p>
        </p:txBody>
      </p:sp>
    </p:spTree>
    <p:extLst>
      <p:ext uri="{BB962C8B-B14F-4D97-AF65-F5344CB8AC3E}">
        <p14:creationId xmlns:p14="http://schemas.microsoft.com/office/powerpoint/2010/main" val="5758219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81A8DF5-5D4B-40DA-A223-9AD60F610D75}" type="datetimeFigureOut">
              <a:rPr lang="ru-RU" smtClean="0"/>
              <a:t>21.06.2024</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28B9DAC-184C-4286-9985-0709A2E0431B}" type="slidenum">
              <a:rPr lang="ru-RU" smtClean="0"/>
              <a:t>‹#›</a:t>
            </a:fld>
            <a:endParaRPr lang="ru-RU"/>
          </a:p>
        </p:txBody>
      </p:sp>
    </p:spTree>
    <p:extLst>
      <p:ext uri="{BB962C8B-B14F-4D97-AF65-F5344CB8AC3E}">
        <p14:creationId xmlns:p14="http://schemas.microsoft.com/office/powerpoint/2010/main" val="17574150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81A8DF5-5D4B-40DA-A223-9AD60F610D75}" type="datetimeFigureOut">
              <a:rPr lang="ru-RU" smtClean="0"/>
              <a:t>21.06.2024</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28B9DAC-184C-4286-9985-0709A2E0431B}" type="slidenum">
              <a:rPr lang="ru-RU" smtClean="0"/>
              <a:t>‹#›</a:t>
            </a:fld>
            <a:endParaRPr lang="ru-RU"/>
          </a:p>
        </p:txBody>
      </p:sp>
    </p:spTree>
    <p:extLst>
      <p:ext uri="{BB962C8B-B14F-4D97-AF65-F5344CB8AC3E}">
        <p14:creationId xmlns:p14="http://schemas.microsoft.com/office/powerpoint/2010/main" val="16616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81A8DF5-5D4B-40DA-A223-9AD60F610D75}" type="datetimeFigureOut">
              <a:rPr lang="ru-RU" smtClean="0"/>
              <a:t>21.06.2024</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28B9DAC-184C-4286-9985-0709A2E0431B}" type="slidenum">
              <a:rPr lang="ru-RU" smtClean="0"/>
              <a:t>‹#›</a:t>
            </a:fld>
            <a:endParaRPr lang="ru-RU"/>
          </a:p>
        </p:txBody>
      </p:sp>
    </p:spTree>
    <p:extLst>
      <p:ext uri="{BB962C8B-B14F-4D97-AF65-F5344CB8AC3E}">
        <p14:creationId xmlns:p14="http://schemas.microsoft.com/office/powerpoint/2010/main" val="4094399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81A8DF5-5D4B-40DA-A223-9AD60F610D75}" type="datetimeFigureOut">
              <a:rPr lang="ru-RU" smtClean="0"/>
              <a:t>21.06.2024</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028B9DAC-184C-4286-9985-0709A2E0431B}" type="slidenum">
              <a:rPr lang="ru-RU" smtClean="0"/>
              <a:t>‹#›</a:t>
            </a:fld>
            <a:endParaRPr lang="ru-RU"/>
          </a:p>
        </p:txBody>
      </p:sp>
    </p:spTree>
    <p:extLst>
      <p:ext uri="{BB962C8B-B14F-4D97-AF65-F5344CB8AC3E}">
        <p14:creationId xmlns:p14="http://schemas.microsoft.com/office/powerpoint/2010/main" val="4080550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81A8DF5-5D4B-40DA-A223-9AD60F610D75}" type="datetimeFigureOut">
              <a:rPr lang="ru-RU" smtClean="0"/>
              <a:t>21.06.2024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028B9DAC-184C-4286-9985-0709A2E0431B}" type="slidenum">
              <a:rPr lang="ru-RU" smtClean="0"/>
              <a:t>‹#›</a:t>
            </a:fld>
            <a:endParaRPr lang="ru-RU"/>
          </a:p>
        </p:txBody>
      </p:sp>
    </p:spTree>
    <p:extLst>
      <p:ext uri="{BB962C8B-B14F-4D97-AF65-F5344CB8AC3E}">
        <p14:creationId xmlns:p14="http://schemas.microsoft.com/office/powerpoint/2010/main" val="4028710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81A8DF5-5D4B-40DA-A223-9AD60F610D75}" type="datetimeFigureOut">
              <a:rPr lang="ru-RU" smtClean="0"/>
              <a:t>21.06.2024</a:t>
            </a:fld>
            <a:endParaRPr lang="ru-RU"/>
          </a:p>
        </p:txBody>
      </p:sp>
      <p:sp>
        <p:nvSpPr>
          <p:cNvPr id="8" name="Footer Placeholder 7"/>
          <p:cNvSpPr>
            <a:spLocks noGrp="1"/>
          </p:cNvSpPr>
          <p:nvPr>
            <p:ph type="ftr" sz="quarter" idx="11"/>
          </p:nvPr>
        </p:nvSpPr>
        <p:spPr/>
        <p:txBody>
          <a:bodyPr/>
          <a:lstStyle/>
          <a:p>
            <a:endParaRPr lang="ru-RU"/>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028B9DAC-184C-4286-9985-0709A2E0431B}" type="slidenum">
              <a:rPr lang="ru-RU" smtClean="0"/>
              <a:t>‹#›</a:t>
            </a:fld>
            <a:endParaRPr lang="ru-RU"/>
          </a:p>
        </p:txBody>
      </p:sp>
    </p:spTree>
    <p:extLst>
      <p:ext uri="{BB962C8B-B14F-4D97-AF65-F5344CB8AC3E}">
        <p14:creationId xmlns:p14="http://schemas.microsoft.com/office/powerpoint/2010/main" val="4184610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81A8DF5-5D4B-40DA-A223-9AD60F610D75}" type="datetimeFigureOut">
              <a:rPr lang="ru-RU" smtClean="0"/>
              <a:t>21.06.2024</a:t>
            </a:fld>
            <a:endParaRPr lang="ru-RU"/>
          </a:p>
        </p:txBody>
      </p:sp>
      <p:sp>
        <p:nvSpPr>
          <p:cNvPr id="4" name="Footer Placeholder 3"/>
          <p:cNvSpPr>
            <a:spLocks noGrp="1"/>
          </p:cNvSpPr>
          <p:nvPr>
            <p:ph type="ftr" sz="quarter" idx="11"/>
          </p:nvPr>
        </p:nvSpPr>
        <p:spPr/>
        <p:txBody>
          <a:bodyPr/>
          <a:lstStyle/>
          <a:p>
            <a:endParaRPr lang="ru-RU"/>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28B9DAC-184C-4286-9985-0709A2E0431B}" type="slidenum">
              <a:rPr lang="ru-RU" smtClean="0"/>
              <a:t>‹#›</a:t>
            </a:fld>
            <a:endParaRPr lang="ru-RU"/>
          </a:p>
        </p:txBody>
      </p:sp>
    </p:spTree>
    <p:extLst>
      <p:ext uri="{BB962C8B-B14F-4D97-AF65-F5344CB8AC3E}">
        <p14:creationId xmlns:p14="http://schemas.microsoft.com/office/powerpoint/2010/main" val="1127895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1A8DF5-5D4B-40DA-A223-9AD60F610D75}" type="datetimeFigureOut">
              <a:rPr lang="ru-RU" smtClean="0"/>
              <a:t>21.06.2024</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28B9DAC-184C-4286-9985-0709A2E0431B}" type="slidenum">
              <a:rPr lang="ru-RU" smtClean="0"/>
              <a:t>‹#›</a:t>
            </a:fld>
            <a:endParaRPr lang="ru-RU"/>
          </a:p>
        </p:txBody>
      </p:sp>
    </p:spTree>
    <p:extLst>
      <p:ext uri="{BB962C8B-B14F-4D97-AF65-F5344CB8AC3E}">
        <p14:creationId xmlns:p14="http://schemas.microsoft.com/office/powerpoint/2010/main" val="3367865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81A8DF5-5D4B-40DA-A223-9AD60F610D75}" type="datetimeFigureOut">
              <a:rPr lang="ru-RU" smtClean="0"/>
              <a:t>21.06.2024</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28B9DAC-184C-4286-9985-0709A2E0431B}" type="slidenum">
              <a:rPr lang="ru-RU" smtClean="0"/>
              <a:t>‹#›</a:t>
            </a:fld>
            <a:endParaRPr lang="ru-RU"/>
          </a:p>
        </p:txBody>
      </p:sp>
    </p:spTree>
    <p:extLst>
      <p:ext uri="{BB962C8B-B14F-4D97-AF65-F5344CB8AC3E}">
        <p14:creationId xmlns:p14="http://schemas.microsoft.com/office/powerpoint/2010/main" val="10573904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81A8DF5-5D4B-40DA-A223-9AD60F610D75}" type="datetimeFigureOut">
              <a:rPr lang="ru-RU" smtClean="0"/>
              <a:t>21.06.2024</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28B9DAC-184C-4286-9985-0709A2E0431B}" type="slidenum">
              <a:rPr lang="ru-RU" smtClean="0"/>
              <a:t>‹#›</a:t>
            </a:fld>
            <a:endParaRPr lang="ru-RU"/>
          </a:p>
        </p:txBody>
      </p:sp>
    </p:spTree>
    <p:extLst>
      <p:ext uri="{BB962C8B-B14F-4D97-AF65-F5344CB8AC3E}">
        <p14:creationId xmlns:p14="http://schemas.microsoft.com/office/powerpoint/2010/main" val="73656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749"/>
            <a:ext cx="1952272" cy="6852504"/>
            <a:chOff x="6627813" y="196102"/>
            <a:chExt cx="1952625" cy="5677649"/>
          </a:xfrm>
        </p:grpSpPr>
        <p:sp>
          <p:nvSpPr>
            <p:cNvPr id="50" name="Freeform 27"/>
            <p:cNvSpPr/>
            <p:nvPr/>
          </p:nvSpPr>
          <p:spPr bwMode="auto">
            <a:xfrm>
              <a:off x="6627813" y="19610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B81A8DF5-5D4B-40DA-A223-9AD60F610D75}" type="datetimeFigureOut">
              <a:rPr lang="ru-RU" smtClean="0"/>
              <a:t>21.06.2024</a:t>
            </a:fld>
            <a:endParaRPr lang="ru-RU"/>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028B9DAC-184C-4286-9985-0709A2E0431B}" type="slidenum">
              <a:rPr lang="ru-RU" smtClean="0"/>
              <a:t>‹#›</a:t>
            </a:fld>
            <a:endParaRPr lang="ru-RU"/>
          </a:p>
        </p:txBody>
      </p:sp>
    </p:spTree>
    <p:extLst>
      <p:ext uri="{BB962C8B-B14F-4D97-AF65-F5344CB8AC3E}">
        <p14:creationId xmlns:p14="http://schemas.microsoft.com/office/powerpoint/2010/main" val="958591674"/>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069076" y="4160295"/>
            <a:ext cx="5005848" cy="617087"/>
          </a:xfrm>
        </p:spPr>
        <p:txBody>
          <a:bodyPr>
            <a:normAutofit/>
          </a:bodyPr>
          <a:lstStyle/>
          <a:p>
            <a:pPr algn="just"/>
            <a:r>
              <a:rPr lang="ru-RU" sz="3200" b="1" dirty="0">
                <a:latin typeface="Times New Roman" panose="02020603050405020304" pitchFamily="18" charset="0"/>
                <a:cs typeface="Times New Roman" panose="02020603050405020304" pitchFamily="18" charset="0"/>
              </a:rPr>
              <a:t>Павел   Петрович  Бажов</a:t>
            </a:r>
          </a:p>
        </p:txBody>
      </p:sp>
      <p:pic>
        <p:nvPicPr>
          <p:cNvPr id="7" name="Рисунок 6" descr="Павел_Петрович_в_1911_году.jpg"/>
          <p:cNvPicPr>
            <a:picLocks noChangeAspect="1"/>
          </p:cNvPicPr>
          <p:nvPr/>
        </p:nvPicPr>
        <p:blipFill>
          <a:blip r:embed="rId2" cstate="print"/>
          <a:stretch>
            <a:fillRect/>
          </a:stretch>
        </p:blipFill>
        <p:spPr>
          <a:xfrm>
            <a:off x="5726688" y="227239"/>
            <a:ext cx="2949792" cy="3933056"/>
          </a:xfrm>
          <a:prstGeom prst="snip2DiagRect">
            <a:avLst/>
          </a:prstGeom>
          <a:solidFill>
            <a:srgbClr val="FFFFFF">
              <a:shade val="85000"/>
            </a:srgbClr>
          </a:solidFill>
          <a:ln w="88900" cap="sq">
            <a:solidFill>
              <a:schemeClr val="accent3"/>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Б</a:t>
            </a:r>
            <a:r>
              <a:rPr lang="ru-RU" sz="1600" dirty="0"/>
              <a:t>иография</a:t>
            </a:r>
            <a:endParaRPr lang="ru-RU" dirty="0"/>
          </a:p>
        </p:txBody>
      </p:sp>
      <p:sp>
        <p:nvSpPr>
          <p:cNvPr id="3" name="Содержимое 2"/>
          <p:cNvSpPr>
            <a:spLocks noGrp="1"/>
          </p:cNvSpPr>
          <p:nvPr>
            <p:ph idx="1"/>
          </p:nvPr>
        </p:nvSpPr>
        <p:spPr>
          <a:xfrm>
            <a:off x="827585" y="1772816"/>
            <a:ext cx="7706816" cy="4138406"/>
          </a:xfrm>
        </p:spPr>
        <p:txBody>
          <a:bodyPr>
            <a:normAutofit/>
          </a:bodyPr>
          <a:lstStyle/>
          <a:p>
            <a:pPr algn="just"/>
            <a:r>
              <a:rPr lang="ru-RU" sz="2000" dirty="0">
                <a:latin typeface="Times New Roman" panose="02020603050405020304" pitchFamily="18" charset="0"/>
                <a:cs typeface="Times New Roman" panose="02020603050405020304" pitchFamily="18" charset="0"/>
              </a:rPr>
              <a:t>Родился 15 января 1879 год в семье рабочего горного мастера Петра </a:t>
            </a:r>
            <a:r>
              <a:rPr lang="ru-RU" sz="2000" dirty="0" err="1">
                <a:latin typeface="Times New Roman" panose="02020603050405020304" pitchFamily="18" charset="0"/>
                <a:cs typeface="Times New Roman" panose="02020603050405020304" pitchFamily="18" charset="0"/>
              </a:rPr>
              <a:t>Бажева</a:t>
            </a:r>
            <a:r>
              <a:rPr lang="ru-RU" sz="2000" dirty="0">
                <a:latin typeface="Times New Roman" panose="02020603050405020304" pitchFamily="18" charset="0"/>
                <a:cs typeface="Times New Roman" panose="02020603050405020304" pitchFamily="18" charset="0"/>
              </a:rPr>
              <a:t> (изначальная фамилия). В детстве жил в поселках </a:t>
            </a:r>
            <a:r>
              <a:rPr lang="ru-RU" sz="2000" dirty="0" err="1">
                <a:latin typeface="Times New Roman" panose="02020603050405020304" pitchFamily="18" charset="0"/>
                <a:cs typeface="Times New Roman" panose="02020603050405020304" pitchFamily="18" charset="0"/>
              </a:rPr>
              <a:t>Сысертский</a:t>
            </a:r>
            <a:r>
              <a:rPr lang="ru-RU" sz="2000" dirty="0">
                <a:latin typeface="Times New Roman" panose="02020603050405020304" pitchFamily="18" charset="0"/>
                <a:cs typeface="Times New Roman" panose="02020603050405020304" pitchFamily="18" charset="0"/>
              </a:rPr>
              <a:t> завод и Полевской завод. В числе лучших учеников окончил заводскую школу, затем — Екатеринбургское духовное училище, где учился с 10 до 14 лет, затем в 1899 году окончил Пермскую духовную семинарию. В 1907—1913 годах преподавал русский язык в Екатеринбургском епархиальном женском училище, а затем в духовном училище Камышлова, во время летних каникул путешествовал по Уралу, собирал фольклор. Женился на своей ученице, Валентине Александровне Иваницкой, в семье родилось четверо детей. </a:t>
            </a:r>
          </a:p>
          <a:p>
            <a:endParaRPr lang="ru-RU" dirty="0"/>
          </a:p>
        </p:txBody>
      </p:sp>
    </p:spTree>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одержимое 8"/>
          <p:cNvSpPr>
            <a:spLocks noGrp="1"/>
          </p:cNvSpPr>
          <p:nvPr>
            <p:ph idx="1"/>
          </p:nvPr>
        </p:nvSpPr>
        <p:spPr>
          <a:xfrm>
            <a:off x="971600" y="1540189"/>
            <a:ext cx="7490792" cy="3777622"/>
          </a:xfrm>
        </p:spPr>
        <p:txBody>
          <a:bodyPr>
            <a:normAutofit/>
          </a:bodyPr>
          <a:lstStyle/>
          <a:p>
            <a:pPr algn="just"/>
            <a:r>
              <a:rPr lang="ru-RU" sz="2800" b="1" dirty="0" err="1">
                <a:latin typeface="Times New Roman" panose="02020603050405020304" pitchFamily="18" charset="0"/>
                <a:cs typeface="Times New Roman" panose="02020603050405020304" pitchFamily="18" charset="0"/>
              </a:rPr>
              <a:t>Па́вел</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Петро́вич</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Бажо́в</a:t>
            </a:r>
            <a:r>
              <a:rPr lang="ru-RU" sz="2800" dirty="0">
                <a:latin typeface="Times New Roman" panose="02020603050405020304" pitchFamily="18" charset="0"/>
                <a:cs typeface="Times New Roman" panose="02020603050405020304" pitchFamily="18" charset="0"/>
              </a:rPr>
              <a:t> (15  января 1879 года, Сысертский завод — 3 декабря 1950 года, Москва) — российский и советский революционер, писатель, фольклорист, публицист, журналист. Получил известность как автор уральских сказов.</a:t>
            </a:r>
          </a:p>
        </p:txBody>
      </p:sp>
    </p:spTree>
  </p:cSld>
  <p:clrMapOvr>
    <a:masterClrMapping/>
  </p:clrMapOvr>
  <p:transition>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476672"/>
            <a:ext cx="9144000" cy="648072"/>
          </a:xfrm>
        </p:spPr>
        <p:txBody>
          <a:bodyPr>
            <a:normAutofit fontScale="90000"/>
          </a:bodyPr>
          <a:lstStyle/>
          <a:p>
            <a:pPr algn="ctr"/>
            <a:r>
              <a:rPr lang="ru-RU" sz="2700" b="1" dirty="0">
                <a:latin typeface="Times New Roman" panose="02020603050405020304" pitchFamily="18" charset="0"/>
                <a:cs typeface="Times New Roman" panose="02020603050405020304" pitchFamily="18" charset="0"/>
              </a:rPr>
              <a:t>Историческая достоверность персонажей сказов</a:t>
            </a:r>
            <a:br>
              <a:rPr lang="ru-RU" b="1" dirty="0"/>
            </a:br>
            <a:endParaRPr lang="ru-RU" dirty="0"/>
          </a:p>
        </p:txBody>
      </p:sp>
      <p:sp>
        <p:nvSpPr>
          <p:cNvPr id="3" name="Содержимое 2"/>
          <p:cNvSpPr>
            <a:spLocks noGrp="1"/>
          </p:cNvSpPr>
          <p:nvPr>
            <p:ph idx="1"/>
          </p:nvPr>
        </p:nvSpPr>
        <p:spPr>
          <a:xfrm>
            <a:off x="827585" y="1628800"/>
            <a:ext cx="7706816" cy="4680520"/>
          </a:xfrm>
        </p:spPr>
        <p:txBody>
          <a:bodyPr>
            <a:normAutofit fontScale="70000" lnSpcReduction="20000"/>
          </a:bodyPr>
          <a:lstStyle/>
          <a:p>
            <a:pPr algn="just"/>
            <a:r>
              <a:rPr lang="ru-RU" sz="3200" dirty="0">
                <a:latin typeface="Times New Roman" panose="02020603050405020304" pitchFamily="18" charset="0"/>
                <a:cs typeface="Times New Roman" panose="02020603050405020304" pitchFamily="18" charset="0"/>
              </a:rPr>
              <a:t>При написании сказов Бажов руководствовался определенными установками, в ряде случаев отступая от исторических фактов. Советский исследователь Р. Р. </a:t>
            </a:r>
            <a:r>
              <a:rPr lang="ru-RU" sz="3200" dirty="0" err="1">
                <a:latin typeface="Times New Roman" panose="02020603050405020304" pitchFamily="18" charset="0"/>
                <a:cs typeface="Times New Roman" panose="02020603050405020304" pitchFamily="18" charset="0"/>
              </a:rPr>
              <a:t>Гельгардт</a:t>
            </a:r>
            <a:r>
              <a:rPr lang="ru-RU" sz="3200" dirty="0">
                <a:latin typeface="Times New Roman" panose="02020603050405020304" pitchFamily="18" charset="0"/>
                <a:cs typeface="Times New Roman" panose="02020603050405020304" pitchFamily="18" charset="0"/>
              </a:rPr>
              <a:t> установил, что П. П. Бажов при написании сказов изучал исторические документы, но если в исторических исследованиях по какому-то вопросу было разногласие, то писатель «отвергал все, что было не в пользу России, Урала, не в интересах простого народа». Примеры таких трактовок: </a:t>
            </a:r>
          </a:p>
          <a:p>
            <a:pPr algn="just"/>
            <a:r>
              <a:rPr lang="ru-RU" sz="3200" dirty="0">
                <a:latin typeface="Times New Roman" panose="02020603050405020304" pitchFamily="18" charset="0"/>
                <a:cs typeface="Times New Roman" panose="02020603050405020304" pitchFamily="18" charset="0"/>
              </a:rPr>
              <a:t>Ерофей Марков — житель уральского села </a:t>
            </a:r>
            <a:r>
              <a:rPr lang="ru-RU" sz="3200" dirty="0" err="1">
                <a:latin typeface="Times New Roman" panose="02020603050405020304" pitchFamily="18" charset="0"/>
                <a:cs typeface="Times New Roman" panose="02020603050405020304" pitchFamily="18" charset="0"/>
              </a:rPr>
              <a:t>Шарташ</a:t>
            </a:r>
            <a:r>
              <a:rPr lang="ru-RU" sz="3200" dirty="0">
                <a:latin typeface="Times New Roman" panose="02020603050405020304" pitchFamily="18" charset="0"/>
                <a:cs typeface="Times New Roman" panose="02020603050405020304" pitchFamily="18" charset="0"/>
              </a:rPr>
              <a:t> (сказ «Золотые дайки»);</a:t>
            </a:r>
          </a:p>
          <a:p>
            <a:pPr algn="just"/>
            <a:r>
              <a:rPr lang="ru-RU" sz="3200" dirty="0">
                <a:latin typeface="Times New Roman" panose="02020603050405020304" pitchFamily="18" charset="0"/>
                <a:cs typeface="Times New Roman" panose="02020603050405020304" pitchFamily="18" charset="0"/>
              </a:rPr>
              <a:t>Ермак — выходец с Урала (сказ «Ермаковы лебеди»);</a:t>
            </a:r>
          </a:p>
          <a:p>
            <a:pPr algn="just"/>
            <a:r>
              <a:rPr lang="ru-RU" sz="3200" dirty="0">
                <a:latin typeface="Times New Roman" panose="02020603050405020304" pitchFamily="18" charset="0"/>
                <a:cs typeface="Times New Roman" panose="02020603050405020304" pitchFamily="18" charset="0"/>
              </a:rPr>
              <a:t>Получение асбестовой пряжи и месторождение асбеста около Невьянска открыла крепостная девушка (сказ «Шелковая горка»).</a:t>
            </a:r>
          </a:p>
          <a:p>
            <a:endParaRPr lang="ru-RU" dirty="0"/>
          </a:p>
        </p:txBody>
      </p:sp>
    </p:spTree>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a:latin typeface="Times New Roman" panose="02020603050405020304" pitchFamily="18" charset="0"/>
                <a:cs typeface="Times New Roman" panose="02020603050405020304" pitchFamily="18" charset="0"/>
              </a:rPr>
              <a:t>Влияние сказов на уральскую фольклористику</a:t>
            </a:r>
            <a:br>
              <a:rPr lang="ru-RU" b="1" dirty="0"/>
            </a:br>
            <a:endParaRPr lang="ru-RU" dirty="0"/>
          </a:p>
        </p:txBody>
      </p:sp>
      <p:sp>
        <p:nvSpPr>
          <p:cNvPr id="3" name="Содержимое 2"/>
          <p:cNvSpPr>
            <a:spLocks noGrp="1"/>
          </p:cNvSpPr>
          <p:nvPr>
            <p:ph idx="1"/>
          </p:nvPr>
        </p:nvSpPr>
        <p:spPr>
          <a:xfrm>
            <a:off x="755577" y="2133600"/>
            <a:ext cx="7778824" cy="4391744"/>
          </a:xfrm>
        </p:spPr>
        <p:txBody>
          <a:bodyPr>
            <a:noAutofit/>
          </a:bodyPr>
          <a:lstStyle/>
          <a:p>
            <a:pPr algn="just"/>
            <a:r>
              <a:rPr lang="ru-RU" sz="2000" dirty="0">
                <a:latin typeface="Times New Roman" panose="02020603050405020304" pitchFamily="18" charset="0"/>
                <a:cs typeface="Times New Roman" panose="02020603050405020304" pitchFamily="18" charset="0"/>
              </a:rPr>
              <a:t>Фольклор, инициировал фольклорные экспедиции в города и поселки городского типа для сбора «рабочего фольклора», давал методические советы по его записи и называл населенные пункты, где его надо собирать. При этом отбрасывалась значительная часть фольклора населения Урала, прежде всего крестьянский фольклор. Об этом явлении можно судить по тому, что собирателю фольклора И. Я. </a:t>
            </a:r>
            <a:r>
              <a:rPr lang="ru-RU" sz="2000" dirty="0" err="1">
                <a:latin typeface="Times New Roman" panose="02020603050405020304" pitchFamily="18" charset="0"/>
                <a:cs typeface="Times New Roman" panose="02020603050405020304" pitchFamily="18" charset="0"/>
              </a:rPr>
              <a:t>Стяжкину</a:t>
            </a:r>
            <a:r>
              <a:rPr lang="ru-RU" sz="2000" dirty="0">
                <a:latin typeface="Times New Roman" panose="02020603050405020304" pitchFamily="18" charset="0"/>
                <a:cs typeface="Times New Roman" panose="02020603050405020304" pitchFamily="18" charset="0"/>
              </a:rPr>
              <a:t> было указано фольклористом университета </a:t>
            </a:r>
            <a:r>
              <a:rPr lang="ru-RU" sz="2000" dirty="0" err="1">
                <a:latin typeface="Times New Roman" panose="02020603050405020304" pitchFamily="18" charset="0"/>
                <a:cs typeface="Times New Roman" panose="02020603050405020304" pitchFamily="18" charset="0"/>
              </a:rPr>
              <a:t>Кукшановым</a:t>
            </a:r>
            <a:r>
              <a:rPr lang="ru-RU" sz="2000" dirty="0">
                <a:latin typeface="Times New Roman" panose="02020603050405020304" pitchFamily="18" charset="0"/>
                <a:cs typeface="Times New Roman" panose="02020603050405020304" pitchFamily="18" charset="0"/>
              </a:rPr>
              <a:t>, что «всякие элементы религиозного содержания, грубоватого просторечья совершенно недопустимы»</a:t>
            </a:r>
            <a:r>
              <a:rPr lang="ru-RU" sz="2000" baseline="30000" dirty="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 В итоге из сборника фольклорных материалов И. Я. </a:t>
            </a:r>
            <a:r>
              <a:rPr lang="ru-RU" sz="2000" dirty="0" err="1">
                <a:latin typeface="Times New Roman" panose="02020603050405020304" pitchFamily="18" charset="0"/>
                <a:cs typeface="Times New Roman" panose="02020603050405020304" pitchFamily="18" charset="0"/>
              </a:rPr>
              <a:t>Стяжкина</a:t>
            </a:r>
            <a:r>
              <a:rPr lang="ru-RU" sz="2000" dirty="0">
                <a:latin typeface="Times New Roman" panose="02020603050405020304" pitchFamily="18" charset="0"/>
                <a:cs typeface="Times New Roman" panose="02020603050405020304" pitchFamily="18" charset="0"/>
              </a:rPr>
              <a:t> (1219 страниц), переданного в 1949—1957 годах специалистам </a:t>
            </a:r>
            <a:r>
              <a:rPr lang="ru-RU" sz="2000" dirty="0" err="1">
                <a:latin typeface="Times New Roman" panose="02020603050405020304" pitchFamily="18" charset="0"/>
                <a:cs typeface="Times New Roman" panose="02020603050405020304" pitchFamily="18" charset="0"/>
              </a:rPr>
              <a:t>УрГУ</a:t>
            </a:r>
            <a:r>
              <a:rPr lang="ru-RU" sz="2000" dirty="0">
                <a:latin typeface="Times New Roman" panose="02020603050405020304" pitchFamily="18" charset="0"/>
                <a:cs typeface="Times New Roman" panose="02020603050405020304" pitchFamily="18" charset="0"/>
              </a:rPr>
              <a:t>, были опубликованы только несколько пословиц и поговорок, исторические песни, сказка «Царь Петр и матрос» и песня «Товарищ боец, становись запевалой». </a:t>
            </a:r>
          </a:p>
        </p:txBody>
      </p:sp>
    </p:spTree>
  </p:cSld>
  <p:clrMapOvr>
    <a:masterClrMapping/>
  </p:clrMapOvr>
  <p:transition>
    <p:wipe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77400" y="347910"/>
            <a:ext cx="6589199" cy="848842"/>
          </a:xfrm>
        </p:spPr>
        <p:txBody>
          <a:bodyPr/>
          <a:lstStyle/>
          <a:p>
            <a:pPr algn="ctr"/>
            <a:r>
              <a:rPr lang="ru-RU" sz="4400" dirty="0"/>
              <a:t>с</a:t>
            </a:r>
            <a:r>
              <a:rPr lang="ru-RU" dirty="0"/>
              <a:t>казы</a:t>
            </a:r>
          </a:p>
        </p:txBody>
      </p:sp>
      <p:sp>
        <p:nvSpPr>
          <p:cNvPr id="3" name="Содержимое 2"/>
          <p:cNvSpPr>
            <a:spLocks noGrp="1"/>
          </p:cNvSpPr>
          <p:nvPr>
            <p:ph idx="1"/>
          </p:nvPr>
        </p:nvSpPr>
        <p:spPr>
          <a:xfrm>
            <a:off x="539552" y="1196752"/>
            <a:ext cx="8280919" cy="5661248"/>
          </a:xfrm>
        </p:spPr>
        <p:txBody>
          <a:bodyPr>
            <a:noAutofit/>
          </a:bodyPr>
          <a:lstStyle/>
          <a:p>
            <a:pPr algn="just"/>
            <a:r>
              <a:rPr lang="ru-RU" sz="1600" dirty="0">
                <a:latin typeface="Times New Roman" panose="02020603050405020304" pitchFamily="18" charset="0"/>
                <a:cs typeface="Times New Roman" panose="02020603050405020304" pitchFamily="18" charset="0"/>
              </a:rPr>
              <a:t>Создание сказов (т. н. «тайные сказы» — «старинные устные предания» уральских горнорабочих) происходило в сложных условиях противостояния краеведческого движения 1920-х — начала 1930-х годов. В 1931 году в Москве и Ленинграде прошла серия дискуссий на тему «Значение фольклора и фольклористики в реконструктивный период», по итогам которых была поставлена задача изучения «современного рабочего и </a:t>
            </a:r>
            <a:r>
              <a:rPr lang="ru-RU" sz="1600" dirty="0" err="1">
                <a:latin typeface="Times New Roman" panose="02020603050405020304" pitchFamily="18" charset="0"/>
                <a:cs typeface="Times New Roman" panose="02020603050405020304" pitchFamily="18" charset="0"/>
              </a:rPr>
              <a:t>колхозно‐пролетарского</a:t>
            </a:r>
            <a:r>
              <a:rPr lang="ru-RU" sz="1600" dirty="0">
                <a:latin typeface="Times New Roman" panose="02020603050405020304" pitchFamily="18" charset="0"/>
                <a:cs typeface="Times New Roman" panose="02020603050405020304" pitchFamily="18" charset="0"/>
              </a:rPr>
              <a:t> фольклора». Вскоре было принято решение издать сборник «Дореволюционный фольклор на Урале»: сбор материала поручили В. П. Бирюкову, который должен был сдать сборник в декабре 1935 года. Однако В. П. Бирюков заявил, что «нигде не может найти рабочего фольклора». Редактор сборника Е. М. </a:t>
            </a:r>
            <a:r>
              <a:rPr lang="ru-RU" sz="1600" dirty="0" err="1">
                <a:latin typeface="Times New Roman" panose="02020603050405020304" pitchFamily="18" charset="0"/>
                <a:cs typeface="Times New Roman" panose="02020603050405020304" pitchFamily="18" charset="0"/>
              </a:rPr>
              <a:t>Блинова</a:t>
            </a:r>
            <a:r>
              <a:rPr lang="ru-RU" sz="1600" dirty="0">
                <a:latin typeface="Times New Roman" panose="02020603050405020304" pitchFamily="18" charset="0"/>
                <a:cs typeface="Times New Roman" panose="02020603050405020304" pitchFamily="18" charset="0"/>
              </a:rPr>
              <a:t> «через четыре месяца общения с П. П. Бажовым, в июне 1935 г., резко изменила направление работы и стала нацеливать В. П. Бирюкова на собирание рабочего фольклора». Ставший после Е. М. </a:t>
            </a:r>
            <a:r>
              <a:rPr lang="ru-RU" sz="1600" dirty="0" err="1">
                <a:latin typeface="Times New Roman" panose="02020603050405020304" pitchFamily="18" charset="0"/>
                <a:cs typeface="Times New Roman" panose="02020603050405020304" pitchFamily="18" charset="0"/>
              </a:rPr>
              <a:t>Блиновой</a:t>
            </a:r>
            <a:r>
              <a:rPr lang="ru-RU" sz="1600" dirty="0">
                <a:latin typeface="Times New Roman" panose="02020603050405020304" pitchFamily="18" charset="0"/>
                <a:cs typeface="Times New Roman" panose="02020603050405020304" pitchFamily="18" charset="0"/>
              </a:rPr>
              <a:t> редактором сборника П. П. Бажов написал для него сказы «Дорогое </a:t>
            </a:r>
            <a:r>
              <a:rPr lang="ru-RU" sz="1600" dirty="0" err="1">
                <a:latin typeface="Times New Roman" panose="02020603050405020304" pitchFamily="18" charset="0"/>
                <a:cs typeface="Times New Roman" panose="02020603050405020304" pitchFamily="18" charset="0"/>
              </a:rPr>
              <a:t>имячко</a:t>
            </a:r>
            <a:r>
              <a:rPr lang="ru-RU" sz="1600" dirty="0">
                <a:latin typeface="Times New Roman" panose="02020603050405020304" pitchFamily="18" charset="0"/>
                <a:cs typeface="Times New Roman" panose="02020603050405020304" pitchFamily="18" charset="0"/>
              </a:rPr>
              <a:t>», «Медной горы Хозяйка» и «Про Великого Полоза», объявив их фольклорными записями сказов В. А. </a:t>
            </a:r>
            <a:r>
              <a:rPr lang="ru-RU" sz="1600" dirty="0" err="1">
                <a:latin typeface="Times New Roman" panose="02020603050405020304" pitchFamily="18" charset="0"/>
                <a:cs typeface="Times New Roman" panose="02020603050405020304" pitchFamily="18" charset="0"/>
              </a:rPr>
              <a:t>Хмелинина</a:t>
            </a:r>
            <a:r>
              <a:rPr lang="ru-RU" sz="1600" dirty="0">
                <a:latin typeface="Times New Roman" panose="02020603050405020304" pitchFamily="18" charset="0"/>
                <a:cs typeface="Times New Roman" panose="02020603050405020304" pitchFamily="18" charset="0"/>
              </a:rPr>
              <a:t>, которые П. П. Бажов слышал в 1892—1895 годах. В. А. </a:t>
            </a:r>
            <a:r>
              <a:rPr lang="ru-RU" sz="1600" dirty="0" err="1">
                <a:latin typeface="Times New Roman" panose="02020603050405020304" pitchFamily="18" charset="0"/>
                <a:cs typeface="Times New Roman" panose="02020603050405020304" pitchFamily="18" charset="0"/>
              </a:rPr>
              <a:t>Хмелинин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Хмелинин-Слышко</a:t>
            </a:r>
            <a:r>
              <a:rPr lang="ru-RU" sz="1600" dirty="0">
                <a:latin typeface="Times New Roman" panose="02020603050405020304" pitchFamily="18" charset="0"/>
                <a:cs typeface="Times New Roman" panose="02020603050405020304" pitchFamily="18" charset="0"/>
              </a:rPr>
              <a:t>, дед </a:t>
            </a:r>
            <a:r>
              <a:rPr lang="ru-RU" sz="1600" dirty="0" err="1">
                <a:latin typeface="Times New Roman" panose="02020603050405020304" pitchFamily="18" charset="0"/>
                <a:cs typeface="Times New Roman" panose="02020603050405020304" pitchFamily="18" charset="0"/>
              </a:rPr>
              <a:t>Слышко</a:t>
            </a:r>
            <a:r>
              <a:rPr lang="ru-RU" sz="1600" dirty="0">
                <a:latin typeface="Times New Roman" panose="02020603050405020304" pitchFamily="18" charset="0"/>
                <a:cs typeface="Times New Roman" panose="02020603050405020304" pitchFamily="18" charset="0"/>
              </a:rPr>
              <a:t>, «Стаканчик» из «Уральских былей») происходил с Полевского завода выведен как рассказчик в «Малахитовой шкатулке». Позже Бажову пришлось официально заявлять, что это приём, и он не просто записал чужие рассказы, а действительно является их сочинителем.</a:t>
            </a:r>
            <a:r>
              <a:rPr lang="ru-RU" sz="1600" baseline="30000" dirty="0">
                <a:latin typeface="Times New Roman" panose="02020603050405020304" pitchFamily="18" charset="0"/>
                <a:cs typeface="Times New Roman" panose="02020603050405020304" pitchFamily="18" charset="0"/>
              </a:rPr>
              <a:t>[</a:t>
            </a:r>
            <a:r>
              <a:rPr lang="ru-RU" sz="1600" i="1" baseline="30000" dirty="0">
                <a:latin typeface="Times New Roman" panose="02020603050405020304" pitchFamily="18" charset="0"/>
                <a:cs typeface="Times New Roman" panose="02020603050405020304" pitchFamily="18" charset="0"/>
              </a:rPr>
              <a:t>источник не указан 773 дня</a:t>
            </a:r>
            <a:r>
              <a:rPr lang="ru-RU" sz="1600" baseline="30000" dirty="0">
                <a:latin typeface="Times New Roman" panose="02020603050405020304" pitchFamily="18" charset="0"/>
                <a:cs typeface="Times New Roman" panose="02020603050405020304" pitchFamily="18" charset="0"/>
              </a:rPr>
              <a:t>]</a:t>
            </a:r>
            <a:r>
              <a:rPr lang="ru-RU" sz="1600" dirty="0">
                <a:latin typeface="Times New Roman" panose="02020603050405020304" pitchFamily="18" charset="0"/>
                <a:cs typeface="Times New Roman" panose="02020603050405020304" pitchFamily="18" charset="0"/>
              </a:rPr>
              <a:t>. По мнению профессора Марка </a:t>
            </a:r>
            <a:r>
              <a:rPr lang="ru-RU" sz="1600" dirty="0" err="1">
                <a:latin typeface="Times New Roman" panose="02020603050405020304" pitchFamily="18" charset="0"/>
                <a:cs typeface="Times New Roman" panose="02020603050405020304" pitchFamily="18" charset="0"/>
              </a:rPr>
              <a:t>Липовецкого</a:t>
            </a:r>
            <a:r>
              <a:rPr lang="ru-RU" sz="1600" dirty="0">
                <a:latin typeface="Times New Roman" panose="02020603050405020304" pitchFamily="18" charset="0"/>
                <a:cs typeface="Times New Roman" panose="02020603050405020304" pitchFamily="18" charset="0"/>
              </a:rPr>
              <a:t>, сказы Бажова сочетают </a:t>
            </a:r>
            <a:r>
              <a:rPr lang="ru-RU" sz="1600" dirty="0" err="1">
                <a:latin typeface="Times New Roman" panose="02020603050405020304" pitchFamily="18" charset="0"/>
                <a:cs typeface="Times New Roman" panose="02020603050405020304" pitchFamily="18" charset="0"/>
              </a:rPr>
              <a:t>трудносовместимые</a:t>
            </a:r>
            <a:r>
              <a:rPr lang="ru-RU" sz="1600" dirty="0">
                <a:latin typeface="Times New Roman" panose="02020603050405020304" pitchFamily="18" charset="0"/>
                <a:cs typeface="Times New Roman" panose="02020603050405020304" pitchFamily="18" charset="0"/>
              </a:rPr>
              <a:t> установки сказочной и </a:t>
            </a:r>
            <a:r>
              <a:rPr lang="ru-RU" sz="1600" dirty="0" err="1">
                <a:latin typeface="Times New Roman" panose="02020603050405020304" pitchFamily="18" charset="0"/>
                <a:cs typeface="Times New Roman" panose="02020603050405020304" pitchFamily="18" charset="0"/>
              </a:rPr>
              <a:t>несказочной</a:t>
            </a:r>
            <a:r>
              <a:rPr lang="ru-RU" sz="1600" dirty="0">
                <a:latin typeface="Times New Roman" panose="02020603050405020304" pitchFamily="18" charset="0"/>
                <a:cs typeface="Times New Roman" panose="02020603050405020304" pitchFamily="18" charset="0"/>
              </a:rPr>
              <a:t> прозы и являются наилучшим воплощением «тех, большей частью комических, попыток создания „нового фольклора“ (или </a:t>
            </a:r>
            <a:r>
              <a:rPr lang="ru-RU" sz="1600" dirty="0" err="1">
                <a:latin typeface="Times New Roman" panose="02020603050405020304" pitchFamily="18" charset="0"/>
                <a:cs typeface="Times New Roman" panose="02020603050405020304" pitchFamily="18" charset="0"/>
              </a:rPr>
              <a:t>фейклора</a:t>
            </a:r>
            <a:r>
              <a:rPr lang="ru-RU" sz="1600" dirty="0">
                <a:latin typeface="Times New Roman" panose="02020603050405020304" pitchFamily="18" charset="0"/>
                <a:cs typeface="Times New Roman" panose="02020603050405020304" pitchFamily="18" charset="0"/>
              </a:rPr>
              <a:t>), символами которого стали „новины“ Марфы Крюковой и песни Джамбула </a:t>
            </a:r>
            <a:r>
              <a:rPr lang="ru-RU" sz="1600" dirty="0" err="1">
                <a:latin typeface="Times New Roman" panose="02020603050405020304" pitchFamily="18" charset="0"/>
                <a:cs typeface="Times New Roman" panose="02020603050405020304" pitchFamily="18" charset="0"/>
              </a:rPr>
              <a:t>Джабаева</a:t>
            </a:r>
            <a:r>
              <a:rPr lang="ru-RU" sz="1600" dirty="0">
                <a:latin typeface="Times New Roman" panose="02020603050405020304" pitchFamily="18" charset="0"/>
                <a:cs typeface="Times New Roman" panose="02020603050405020304" pitchFamily="18" charset="0"/>
              </a:rPr>
              <a:t>».</a:t>
            </a:r>
          </a:p>
        </p:txBody>
      </p:sp>
    </p:spTree>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14384" y="306666"/>
            <a:ext cx="6589199" cy="916078"/>
          </a:xfrm>
        </p:spPr>
        <p:txBody>
          <a:bodyPr>
            <a:normAutofit/>
          </a:bodyPr>
          <a:lstStyle/>
          <a:p>
            <a:pPr algn="ctr"/>
            <a:r>
              <a:rPr lang="ru-RU" sz="4800" b="1" dirty="0">
                <a:latin typeface="Times New Roman" panose="02020603050405020304" pitchFamily="18" charset="0"/>
                <a:cs typeface="Times New Roman" panose="02020603050405020304" pitchFamily="18" charset="0"/>
              </a:rPr>
              <a:t>У</a:t>
            </a:r>
            <a:r>
              <a:rPr lang="ru-RU" sz="4000" b="1" dirty="0">
                <a:latin typeface="Times New Roman" panose="02020603050405020304" pitchFamily="18" charset="0"/>
                <a:cs typeface="Times New Roman" panose="02020603050405020304" pitchFamily="18" charset="0"/>
              </a:rPr>
              <a:t>вековечение памяти</a:t>
            </a:r>
          </a:p>
        </p:txBody>
      </p:sp>
      <p:sp>
        <p:nvSpPr>
          <p:cNvPr id="3" name="Содержимое 2"/>
          <p:cNvSpPr>
            <a:spLocks noGrp="1"/>
          </p:cNvSpPr>
          <p:nvPr>
            <p:ph idx="1"/>
          </p:nvPr>
        </p:nvSpPr>
        <p:spPr>
          <a:xfrm>
            <a:off x="683568" y="1540188"/>
            <a:ext cx="7850832" cy="4553107"/>
          </a:xfrm>
        </p:spPr>
        <p:txBody>
          <a:bodyPr>
            <a:noAutofit/>
          </a:bodyPr>
          <a:lstStyle/>
          <a:p>
            <a:pPr algn="just"/>
            <a:r>
              <a:rPr lang="ru-RU" sz="2000" dirty="0">
                <a:latin typeface="Times New Roman" panose="02020603050405020304" pitchFamily="18" charset="0"/>
                <a:cs typeface="Times New Roman" panose="02020603050405020304" pitchFamily="18" charset="0"/>
              </a:rPr>
              <a:t>П. П. Бажов скончался в Москве 3 декабря 1950 года. Похороны состоялись в Свердловске на Ивановском кладбище 10 декабря 1950 г. Могила писателя находится на холме, на центральной аллее кладбища. В 1961 году на могиле установлен гранитный памятник. Авторы памятника — скульптор А. Ф. Степанова и архитектор М. Л. </a:t>
            </a:r>
            <a:r>
              <a:rPr lang="ru-RU" sz="2000" dirty="0" err="1">
                <a:latin typeface="Times New Roman" panose="02020603050405020304" pitchFamily="18" charset="0"/>
                <a:cs typeface="Times New Roman" panose="02020603050405020304" pitchFamily="18" charset="0"/>
              </a:rPr>
              <a:t>Минц</a:t>
            </a:r>
            <a:r>
              <a:rPr lang="ru-RU" sz="2000" dirty="0">
                <a:latin typeface="Times New Roman" panose="02020603050405020304" pitchFamily="18" charset="0"/>
                <a:cs typeface="Times New Roman" panose="02020603050405020304" pitchFamily="18" charset="0"/>
              </a:rPr>
              <a:t>. Писатель изображён сидящим на камне в спокойной, непринуждённой позе, руки лежат на коленях, в правой руке — курительная трубка. Высота памятника — 5 метров. У подножия его на каменной плите высечена надпись «Бажов Павел Петрович. 1879—1950». Памятник окружён цветником. </a:t>
            </a:r>
          </a:p>
          <a:p>
            <a:pPr algn="just"/>
            <a:r>
              <a:rPr lang="ru-RU" sz="2000" dirty="0">
                <a:latin typeface="Times New Roman" panose="02020603050405020304" pitchFamily="18" charset="0"/>
                <a:cs typeface="Times New Roman" panose="02020603050405020304" pitchFamily="18" charset="0"/>
              </a:rPr>
              <a:t>В Москве на ВВЦ установлен первый в СССР и в мире светомузыкальный фонтан «Каменный цветок» (1954 г.). Авторы: проект художника-архитектора К. Т. </a:t>
            </a:r>
            <a:r>
              <a:rPr lang="ru-RU" sz="2000" dirty="0" err="1">
                <a:latin typeface="Times New Roman" panose="02020603050405020304" pitchFamily="18" charset="0"/>
                <a:cs typeface="Times New Roman" panose="02020603050405020304" pitchFamily="18" charset="0"/>
              </a:rPr>
              <a:t>Топуридзе</a:t>
            </a:r>
            <a:r>
              <a:rPr lang="ru-RU" sz="2000" dirty="0">
                <a:latin typeface="Times New Roman" panose="02020603050405020304" pitchFamily="18" charset="0"/>
                <a:cs typeface="Times New Roman" panose="02020603050405020304" pitchFamily="18" charset="0"/>
              </a:rPr>
              <a:t>, скульптор П. И. Добрынин. </a:t>
            </a:r>
          </a:p>
        </p:txBody>
      </p:sp>
    </p:spTree>
  </p:cSld>
  <p:clrMapOvr>
    <a:masterClrMapping/>
  </p:clrMapOvr>
  <p:transition>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3200" dirty="0">
                <a:latin typeface="Times New Roman" panose="02020603050405020304" pitchFamily="18" charset="0"/>
                <a:cs typeface="Times New Roman" panose="02020603050405020304" pitchFamily="18" charset="0"/>
              </a:rPr>
              <a:t>Памятная монетка </a:t>
            </a:r>
            <a:r>
              <a:rPr lang="ru-RU" sz="3200" dirty="0" err="1">
                <a:latin typeface="Times New Roman" panose="02020603050405020304" pitchFamily="18" charset="0"/>
                <a:cs typeface="Times New Roman" panose="02020603050405020304" pitchFamily="18" charset="0"/>
              </a:rPr>
              <a:t>П.П.Божова</a:t>
            </a:r>
            <a:endParaRPr lang="ru-RU" sz="3200" dirty="0">
              <a:latin typeface="Times New Roman" panose="02020603050405020304" pitchFamily="18" charset="0"/>
              <a:cs typeface="Times New Roman" panose="02020603050405020304" pitchFamily="18" charset="0"/>
            </a:endParaRPr>
          </a:p>
        </p:txBody>
      </p:sp>
      <p:pic>
        <p:nvPicPr>
          <p:cNvPr id="4" name="Содержимое 3" descr="Coin_Of_Bazhov.png"/>
          <p:cNvPicPr>
            <a:picLocks noGrp="1" noChangeAspect="1"/>
          </p:cNvPicPr>
          <p:nvPr>
            <p:ph idx="1"/>
          </p:nvPr>
        </p:nvPicPr>
        <p:blipFill>
          <a:blip r:embed="rId2" cstate="print"/>
          <a:stretch>
            <a:fillRect/>
          </a:stretch>
        </p:blipFill>
        <p:spPr>
          <a:xfrm>
            <a:off x="2267744" y="2348880"/>
            <a:ext cx="4320480" cy="4320480"/>
          </a:xfrm>
          <a:prstGeom prst="ellipse">
            <a:avLst/>
          </a:prstGeom>
          <a:ln>
            <a:noFill/>
          </a:ln>
          <a:effectLst>
            <a:softEdge rad="112500"/>
          </a:effectLst>
        </p:spPr>
      </p:pic>
    </p:spTree>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45201" y="624110"/>
            <a:ext cx="6589199" cy="932682"/>
          </a:xfrm>
        </p:spPr>
        <p:txBody>
          <a:bodyPr>
            <a:noAutofit/>
          </a:bodyPr>
          <a:lstStyle/>
          <a:p>
            <a:pPr algn="ctr"/>
            <a:r>
              <a:rPr lang="ru-RU" dirty="0">
                <a:latin typeface="Times New Roman" panose="02020603050405020304" pitchFamily="18" charset="0"/>
                <a:cs typeface="Times New Roman" panose="02020603050405020304" pitchFamily="18" charset="0"/>
              </a:rPr>
              <a:t>Советуем прочитать</a:t>
            </a:r>
          </a:p>
        </p:txBody>
      </p:sp>
      <p:pic>
        <p:nvPicPr>
          <p:cNvPr id="4" name="Содержимое 3" descr="i.jpg"/>
          <p:cNvPicPr>
            <a:picLocks noGrp="1" noChangeAspect="1"/>
          </p:cNvPicPr>
          <p:nvPr>
            <p:ph idx="1"/>
          </p:nvPr>
        </p:nvPicPr>
        <p:blipFill>
          <a:blip r:embed="rId2" cstate="print"/>
          <a:stretch>
            <a:fillRect/>
          </a:stretch>
        </p:blipFill>
        <p:spPr>
          <a:xfrm>
            <a:off x="2915816" y="1905000"/>
            <a:ext cx="3096344" cy="4252490"/>
          </a:xfrm>
        </p:spPr>
      </p:pic>
    </p:spTree>
  </p:cSld>
  <p:clrMapOvr>
    <a:masterClrMapping/>
  </p:clrMapOvr>
  <p:transition spd="slow">
    <p:wipe/>
  </p:transition>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2E5369"/>
      </a:dk2>
      <a:lt2>
        <a:srgbClr val="CFE2E7"/>
      </a:lt2>
      <a:accent1>
        <a:srgbClr val="353535"/>
      </a:accent1>
      <a:accent2>
        <a:srgbClr val="1CACE3"/>
      </a:accent2>
      <a:accent3>
        <a:srgbClr val="265991"/>
      </a:accent3>
      <a:accent4>
        <a:srgbClr val="7E40CC"/>
      </a:accent4>
      <a:accent5>
        <a:srgbClr val="B927E9"/>
      </a:accent5>
      <a:accent6>
        <a:srgbClr val="E833BF"/>
      </a:accent6>
      <a:hlink>
        <a:srgbClr val="2DA0F1"/>
      </a:hlink>
      <a:folHlink>
        <a:srgbClr val="7ED1E6"/>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50</TotalTime>
  <Words>887</Words>
  <Application>Microsoft Office PowerPoint</Application>
  <PresentationFormat>Экран (4:3)</PresentationFormat>
  <Paragraphs>18</Paragraphs>
  <Slides>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vt:i4>
      </vt:variant>
    </vt:vector>
  </HeadingPairs>
  <TitlesOfParts>
    <vt:vector size="14" baseType="lpstr">
      <vt:lpstr>Arial</vt:lpstr>
      <vt:lpstr>Century Gothic</vt:lpstr>
      <vt:lpstr>Times New Roman</vt:lpstr>
      <vt:lpstr>Wingdings 3</vt:lpstr>
      <vt:lpstr>Легкий дым</vt:lpstr>
      <vt:lpstr>Павел   Петрович  Бажов</vt:lpstr>
      <vt:lpstr>Биография</vt:lpstr>
      <vt:lpstr>Презентация PowerPoint</vt:lpstr>
      <vt:lpstr>Историческая достоверность персонажей сказов </vt:lpstr>
      <vt:lpstr>Влияние сказов на уральскую фольклористику </vt:lpstr>
      <vt:lpstr>сказы</vt:lpstr>
      <vt:lpstr>Увековечение памяти</vt:lpstr>
      <vt:lpstr>Памятная монетка П.П.Божова</vt:lpstr>
      <vt:lpstr>Советуем прочитать</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Павел   Петрович  Бажов</dc:title>
  <dc:creator>Амир</dc:creator>
  <cp:lastModifiedBy>palitrinas@gmail.com</cp:lastModifiedBy>
  <cp:revision>6</cp:revision>
  <dcterms:created xsi:type="dcterms:W3CDTF">2018-12-11T11:11:31Z</dcterms:created>
  <dcterms:modified xsi:type="dcterms:W3CDTF">2024-06-20T22:40:44Z</dcterms:modified>
</cp:coreProperties>
</file>