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6" r:id="rId5"/>
    <p:sldId id="268" r:id="rId6"/>
    <p:sldId id="267" r:id="rId7"/>
    <p:sldId id="269" r:id="rId8"/>
    <p:sldId id="270" r:id="rId9"/>
    <p:sldId id="271" r:id="rId10"/>
    <p:sldId id="273" r:id="rId11"/>
    <p:sldId id="272" r:id="rId12"/>
    <p:sldId id="274" r:id="rId13"/>
    <p:sldId id="275" r:id="rId14"/>
    <p:sldId id="276" r:id="rId15"/>
    <p:sldId id="277" r:id="rId16"/>
    <p:sldId id="278" r:id="rId17"/>
    <p:sldId id="261" r:id="rId18"/>
    <p:sldId id="260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68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alphaModFix amt="9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AE6C4A-727A-4563-BCC9-CEA64C7DAC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81285" y="1122363"/>
            <a:ext cx="6481823" cy="2387600"/>
          </a:xfrm>
        </p:spPr>
        <p:txBody>
          <a:bodyPr anchor="b"/>
          <a:lstStyle>
            <a:lvl1pPr algn="ctr">
              <a:defRPr sz="6000" b="1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9EC8C5C-04A0-48F9-A3F7-80EFFB8EB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EF3497DE-5B41-46AD-8507-F852BE4BEEA9}" type="datetimeFigureOut">
              <a:rPr lang="ru-RU" smtClean="0"/>
              <a:pPr/>
              <a:t>06.10.2024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92F4D7-7A2D-4B51-8D4D-EBE8C188F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3FCFE8-6A34-452F-AC4F-F65E9B21B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fld id="{2F1DD401-E045-48F5-BF01-5EF48C8F697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763DEFE3-AC90-4A91-98DF-F60191B12BB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965700" cy="6858000"/>
          </a:xfrm>
        </p:spPr>
        <p:txBody>
          <a:bodyPr/>
          <a:lstStyle>
            <a:lvl1pPr>
              <a:defRPr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B5A77C4-ACBF-493A-9796-D990264C90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1285" y="3602038"/>
            <a:ext cx="6481823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3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83275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1443E-5C2C-46C5-A840-F4C3C0EDF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57D9C0-0071-4E02-8160-5522886F2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E6CB3E3-E011-4ADA-AA25-FF287E3E7F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967D4FF-B00A-44AA-8920-8EB8BC671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497DE-5B41-46AD-8507-F852BE4BEEA9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78C2BCF-EFA8-43CB-AAE3-A2D302012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730D874-27D6-40F3-BF8C-9593851ED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DD401-E045-48F5-BF01-5EF48C8F6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11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042AEC-7C5F-4C27-A3F8-B9C6FBC07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7637483-9A5A-4C7F-B542-AFDDD354E3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5D7E7E7-9AC3-425F-AFE5-2D984D1F7C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3ECFD37-1761-4E92-95E5-76122179B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497DE-5B41-46AD-8507-F852BE4BEEA9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9CDB354-AF56-4A3B-97D3-2CBCE32DB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0BCB6D7-119F-4E5C-93E2-1C0B39764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DD401-E045-48F5-BF01-5EF48C8F6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214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A9B34C-0F74-40A1-95F6-F838A06FD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B48C5AA-80FD-4D7F-9FD6-BAA885F85C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CE6E9F-37E1-4786-A021-A81D6564F5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497DE-5B41-46AD-8507-F852BE4BEEA9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7D27DE2-1EAB-45B7-B9E0-47E90AED2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12367E-E8EA-4357-8330-6B9A36FC51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DD401-E045-48F5-BF01-5EF48C8F6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189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B9BDA3E-0158-40F6-9873-9798C5EE9E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7E2602E-1E1D-49CA-BF7D-35C567E55A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25FFA2-8519-40CD-A895-1F6CE5C0A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497DE-5B41-46AD-8507-F852BE4BEEA9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49B3035-82D3-45A5-BF86-DE349CC04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9CDEC8-601B-4C55-BF7F-E1B1EAC78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DD401-E045-48F5-BF01-5EF48C8F6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63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D726B7-0BEE-4121-86DF-96B9529D8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795A32-F50A-41B7-8370-1308BCD582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E2B0A2-8088-4206-BDC9-775EA5F27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497DE-5B41-46AD-8507-F852BE4BEEA9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F5EA032-0756-4C24-968A-DDF30F02D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96D4E1C-F2C4-481E-945F-36D9770CF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DD401-E045-48F5-BF01-5EF48C8F6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159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E287ED3-2DE1-4440-9BAE-C8EE7413422A}"/>
              </a:ext>
            </a:extLst>
          </p:cNvPr>
          <p:cNvSpPr/>
          <p:nvPr userDrawn="1"/>
        </p:nvSpPr>
        <p:spPr>
          <a:xfrm>
            <a:off x="0" y="2974694"/>
            <a:ext cx="12192000" cy="388330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D726B7-0BEE-4121-86DF-96B9529D87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365125"/>
            <a:ext cx="52578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CA6A3313-0005-4834-8566-7A21A2EC583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05114" y="365124"/>
            <a:ext cx="4849511" cy="6174571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A9E456F4-DBB4-415C-AD65-9A75F2AF27A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0" y="3183037"/>
            <a:ext cx="5257800" cy="33558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585775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14B447CB-72A5-4213-8DEA-D1F59BCA46AE}"/>
              </a:ext>
            </a:extLst>
          </p:cNvPr>
          <p:cNvSpPr/>
          <p:nvPr userDrawn="1"/>
        </p:nvSpPr>
        <p:spPr>
          <a:xfrm>
            <a:off x="7662441" y="0"/>
            <a:ext cx="4529560" cy="704898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CA6A3313-0005-4834-8566-7A21A2EC583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8198" y="3429000"/>
            <a:ext cx="10515601" cy="2751882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1563F5CE-457E-4C7E-871F-9A4FE29FF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6824241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E1D4CC8E-85DC-49A9-AEE0-B931325B0A6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1944688"/>
            <a:ext cx="10515600" cy="13255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42337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76AE17-89CC-436B-A559-479001BBA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5C02B9C-917A-4DAE-AC9D-808F57C5A3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724242-E50A-405A-856A-C6F0F923E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497DE-5B41-46AD-8507-F852BE4BEEA9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B6758A-8786-4B02-8EBC-711F254F6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ED30EA-FF72-42A7-9EF2-3C9B61F3F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DD401-E045-48F5-BF01-5EF48C8F6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12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A84194B-2A31-4D8D-8ACA-FE76C45F0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45BAE8-9E59-4470-A65B-9ADF673920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3DEE03-612E-406D-9587-1F7A55B1B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A4AC6BB-5064-4021-ADD0-C7DC90FC6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497DE-5B41-46AD-8507-F852BE4BEEA9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042DC05-DA4C-4D5F-898C-14246AE46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4397521-B5E4-4383-BBCA-180ECE1FA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DD401-E045-48F5-BF01-5EF48C8F6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963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875011-A2D0-4284-ADB4-322053919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525D32F-86F1-4653-B724-7BEE9935F5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CC739AB-944F-4035-9084-904C2FBB22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CB889B8-3F03-4BB0-A849-3EC4B22CDC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5AAF1E1-2134-412F-AD1C-67161DFBA8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38D1C0D-9DFC-412C-9D6A-F1F139CCB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497DE-5B41-46AD-8507-F852BE4BEEA9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DCD8C20-6C8E-4C2E-B883-7D5631A9CA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1ADA6FF-10CC-482D-8CFF-08142B3AC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DD401-E045-48F5-BF01-5EF48C8F6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639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DBB886-A8B1-49F3-BAFC-8B87EDD09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6B2DB2F-56D6-4DD6-B51A-1E5D1EBAB3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497DE-5B41-46AD-8507-F852BE4BEEA9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E79796-68C4-49A1-B3AF-17E1FE6E6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7CF920D-6621-4092-B980-CB4DD443C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DD401-E045-48F5-BF01-5EF48C8F6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7328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5EF3B97-C29E-494A-9477-C8AD804ED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497DE-5B41-46AD-8507-F852BE4BEEA9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08FCFC6-B52D-4E6B-AFAB-8B2B33318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C3D5148-E958-4CC7-9D5D-4531A7C83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1DD401-E045-48F5-BF01-5EF48C8F69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89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presentation-creation.ru/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84381E-2897-444E-AE51-4C41F44DE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E98346B-E812-475F-A454-0C44E1F6BE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5FFA7FE-F892-41A2-8232-ACBF7E8791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497DE-5B41-46AD-8507-F852BE4BEEA9}" type="datetimeFigureOut">
              <a:rPr lang="ru-RU" smtClean="0"/>
              <a:t>06.10.2024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9038E1C-9760-4B22-8F28-24AAC08795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202B5DE-B073-4901-889E-7B1B8B7412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1DD401-E045-48F5-BF01-5EF48C8F6973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5"/>
            <a:extLst>
              <a:ext uri="{FF2B5EF4-FFF2-40B4-BE49-F238E27FC236}">
                <a16:creationId xmlns:a16="http://schemas.microsoft.com/office/drawing/2014/main" id="{F402B95D-1496-4CE2-9690-F5812D03F93D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509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5" Type="http://schemas.microsoft.com/office/2007/relationships/hdphoto" Target="../media/hdphoto4.wdp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19.jpeg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2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220BF94-BEB7-48AD-8FA3-D3556FF82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65700" y="3429000"/>
            <a:ext cx="7066183" cy="1521616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Великие 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географические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открытия</a:t>
            </a:r>
            <a:br>
              <a:rPr lang="ru-RU" dirty="0"/>
            </a:br>
            <a:endParaRPr lang="ru-RU" dirty="0"/>
          </a:p>
        </p:txBody>
      </p:sp>
      <p:pic>
        <p:nvPicPr>
          <p:cNvPr id="8" name="Рисунок 7" descr="Изображение выглядит как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id="{8EE5463A-8C35-4193-894B-F4D958DDCC9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079" b="4079"/>
          <a:stretch>
            <a:fillRect/>
          </a:stretch>
        </p:blipFill>
        <p:spPr/>
      </p:pic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E0820499-B68A-4838-BD6A-FE2469A6B89B}"/>
              </a:ext>
            </a:extLst>
          </p:cNvPr>
          <p:cNvCxnSpPr/>
          <p:nvPr/>
        </p:nvCxnSpPr>
        <p:spPr>
          <a:xfrm>
            <a:off x="5968678" y="1481559"/>
            <a:ext cx="5015696" cy="0"/>
          </a:xfrm>
          <a:prstGeom prst="line">
            <a:avLst/>
          </a:prstGeom>
          <a:ln w="635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5140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>
            <a:extLst>
              <a:ext uri="{FF2B5EF4-FFF2-40B4-BE49-F238E27FC236}">
                <a16:creationId xmlns:a16="http://schemas.microsoft.com/office/drawing/2014/main" id="{65343B07-F345-4F73-9683-FF5C41D161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9792" y="3168169"/>
            <a:ext cx="11652416" cy="3546395"/>
          </a:xfrm>
        </p:spPr>
        <p:txBody>
          <a:bodyPr>
            <a:noAutofit/>
          </a:bodyPr>
          <a:lstStyle/>
          <a:p>
            <a:pPr algn="just" eaLnBrk="1" hangingPunct="1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Васко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Нуньес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 Бальбоа обнаружил, что за американским континентом простирается море. Фернан Магеллан решил до него добраться.</a:t>
            </a:r>
          </a:p>
          <a:p>
            <a:pPr algn="just" eaLnBrk="1" hangingPunct="1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сентябре 1519 года во главе флотилии из пяти небольших кораблей Магеллан вышел из порта города Севилья и взял курс на Бразилию. Проплыв на юг вдоль берегов Южной Америки, Магеллан нашёл узкий и извилистый пролив, по которому его корабли вышли в океан. Этот пролив позже назвали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Магелановым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C0C91E9-9ADA-44FC-94F5-56693BF1A35C}"/>
              </a:ext>
            </a:extLst>
          </p:cNvPr>
          <p:cNvSpPr txBox="1"/>
          <p:nvPr/>
        </p:nvSpPr>
        <p:spPr>
          <a:xfrm>
            <a:off x="2749924" y="1198680"/>
            <a:ext cx="66921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Тихого океана</a:t>
            </a:r>
          </a:p>
        </p:txBody>
      </p:sp>
      <p:pic>
        <p:nvPicPr>
          <p:cNvPr id="13" name="Picture 5">
            <a:extLst>
              <a:ext uri="{FF2B5EF4-FFF2-40B4-BE49-F238E27FC236}">
                <a16:creationId xmlns:a16="http://schemas.microsoft.com/office/drawing/2014/main" id="{3C113A19-F8E9-4666-AF26-A70EE354C5B5}"/>
              </a:ext>
            </a:extLst>
          </p:cNvPr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269792" y="143436"/>
            <a:ext cx="2117913" cy="269526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0304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9414E1BD-C7CF-4DD9-A318-0C8EAAB4462A}"/>
              </a:ext>
            </a:extLst>
          </p:cNvPr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55"/>
          <a:stretch>
            <a:fillRect/>
          </a:stretch>
        </p:blipFill>
        <p:spPr>
          <a:xfrm>
            <a:off x="0" y="0"/>
            <a:ext cx="12191999" cy="6858000"/>
          </a:xfrm>
          <a:noFill/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id="{65343B07-F345-4F73-9683-FF5C41D161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22729" y="268942"/>
            <a:ext cx="11639820" cy="3827929"/>
          </a:xfrm>
        </p:spPr>
        <p:txBody>
          <a:bodyPr>
            <a:noAutofit/>
          </a:bodyPr>
          <a:lstStyle/>
          <a:p>
            <a:pPr algn="just" eaLnBrk="1" hangingPunct="1"/>
            <a:r>
              <a:rPr lang="ru-RU" alt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12 веке на просторы Тихого океана вышли голландцы.</a:t>
            </a:r>
          </a:p>
          <a:p>
            <a:pPr algn="just" eaLnBrk="1" hangingPunct="1"/>
            <a:r>
              <a:rPr lang="ru-RU" alt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Открыли крупный остров - Новая Гвинея – и часть северного побережья Австралии.</a:t>
            </a:r>
          </a:p>
          <a:p>
            <a:pPr algn="just" eaLnBrk="1" hangingPunct="1"/>
            <a:r>
              <a:rPr lang="ru-RU" alt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1642 году капитан </a:t>
            </a:r>
            <a:r>
              <a:rPr lang="ru-RU" alt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Абел</a:t>
            </a:r>
            <a:r>
              <a:rPr lang="ru-RU" alt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Тасман открыл большой остров к югу от Австралии, впоследствии названный в его честь Тасманией и Новую Зеландию.</a:t>
            </a:r>
          </a:p>
          <a:p>
            <a:pPr marL="0" indent="0" algn="just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id="{8D741F5F-D283-434E-A5B9-B5FE06E598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86047" y="3724463"/>
            <a:ext cx="2092512" cy="292734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58481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>
            <a:extLst>
              <a:ext uri="{FF2B5EF4-FFF2-40B4-BE49-F238E27FC236}">
                <a16:creationId xmlns:a16="http://schemas.microsoft.com/office/drawing/2014/main" id="{65343B07-F345-4F73-9683-FF5C41D161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9792" y="3429000"/>
            <a:ext cx="11652416" cy="3285564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1648 году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Семён Иванович Дежнёв 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открыл пролив между Азией и Америкой, пройдя из Ледовитого океана в Тихий.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1740 году, капитан – командор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Витус Беринг </a:t>
            </a: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повторил путь Дежнёва, достигнув Северной Америки и открыл ряд островов Алеутской гряды.</a:t>
            </a:r>
          </a:p>
          <a:p>
            <a:pPr marL="0" indent="0" algn="just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Picture background">
            <a:extLst>
              <a:ext uri="{FF2B5EF4-FFF2-40B4-BE49-F238E27FC236}">
                <a16:creationId xmlns:a16="http://schemas.microsoft.com/office/drawing/2014/main" id="{774F8EA5-1643-44AB-8200-ED4ECC8FF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11180" y="251012"/>
            <a:ext cx="2248554" cy="290456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172" name="Picture 4" descr="Picture background">
            <a:extLst>
              <a:ext uri="{FF2B5EF4-FFF2-40B4-BE49-F238E27FC236}">
                <a16:creationId xmlns:a16="http://schemas.microsoft.com/office/drawing/2014/main" id="{843B7CBC-908F-45FF-9F29-A05C090A8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32268" y="251012"/>
            <a:ext cx="2248555" cy="290456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45072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>
            <a:extLst>
              <a:ext uri="{FF2B5EF4-FFF2-40B4-BE49-F238E27FC236}">
                <a16:creationId xmlns:a16="http://schemas.microsoft.com/office/drawing/2014/main" id="{65343B07-F345-4F73-9683-FF5C41D161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73906" y="546847"/>
            <a:ext cx="5548302" cy="6167717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Английский мореплаватель </a:t>
            </a:r>
            <a:r>
              <a:rPr lang="ru-RU" alt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Джеймс Кук 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спустя десятилетия подтвердил точность карт, составленных Берингом. Кук совершил три кругосветных путешествия.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Доказал, что Новая Зеландия – два острова, а не один.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Изучил Большой Барьерный риф.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Нанёс на карту Тихого океана сотни новых островов.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юге открыл Гавайские острова, здесь трагически погиб.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Picture background">
            <a:extLst>
              <a:ext uri="{FF2B5EF4-FFF2-40B4-BE49-F238E27FC236}">
                <a16:creationId xmlns:a16="http://schemas.microsoft.com/office/drawing/2014/main" id="{0E176335-0AAE-49D7-A41F-71707099B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413" y="786064"/>
            <a:ext cx="3965628" cy="52858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100927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FC079D5D-F74A-44C2-B130-A1570348830E}"/>
              </a:ext>
            </a:extLst>
          </p:cNvPr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76046" y="0"/>
            <a:ext cx="6615953" cy="6861216"/>
          </a:xfrm>
          <a:noFill/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id="{65343B07-F345-4F73-9683-FF5C41D161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9647" y="1317811"/>
            <a:ext cx="5447840" cy="5477435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присутствии в районе Южного полюса материка, догадывались ещё в древности. Его искали и </a:t>
            </a:r>
            <a:r>
              <a:rPr lang="ru-RU" alt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Абел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Тасман и Джеймс Кук. 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Нашли русские моряки – Фадей Фадеевич Беллинсгаузен и Михаил Петрович Лазарев.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1819 году экспедиция под их командованием на двух шлюпках – «Восток» и «Мирный» - отправились из Кронштадта.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экспедиции –была достигнута. Мореплаватели увидели гористый берег. Так был открыт новый материк, покрытый вечными льдами.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Впервые человек ступил на землю Антарктиды только в 1895 году.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наше время находятся научно – исследовательские станции 24 государств.</a:t>
            </a:r>
          </a:p>
          <a:p>
            <a:pPr marL="0" indent="0" algn="just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3454BDF9-5269-45EE-BD43-3115884705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1346" y="0"/>
            <a:ext cx="2830654" cy="333935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1A7B06DE-F7DA-4E52-8D8B-BBA4F7297D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1346" y="3518647"/>
            <a:ext cx="2869212" cy="333935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757181F-B198-43AD-BFEB-150C8F8D3151}"/>
              </a:ext>
            </a:extLst>
          </p:cNvPr>
          <p:cNvSpPr txBox="1"/>
          <p:nvPr/>
        </p:nvSpPr>
        <p:spPr>
          <a:xfrm>
            <a:off x="-690282" y="281953"/>
            <a:ext cx="67862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0" cap="none" spc="0" normalizeH="0" baseline="0" noProof="0" dirty="0">
                <a:ln w="9525">
                  <a:round/>
                  <a:headEnd/>
                  <a:tailEnd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Антарктиды</a:t>
            </a:r>
          </a:p>
        </p:txBody>
      </p:sp>
    </p:spTree>
    <p:extLst>
      <p:ext uri="{BB962C8B-B14F-4D97-AF65-F5344CB8AC3E}">
        <p14:creationId xmlns:p14="http://schemas.microsoft.com/office/powerpoint/2010/main" val="91749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>
            <a:extLst>
              <a:ext uri="{FF2B5EF4-FFF2-40B4-BE49-F238E27FC236}">
                <a16:creationId xmlns:a16="http://schemas.microsoft.com/office/drawing/2014/main" id="{65343B07-F345-4F73-9683-FF5C41D161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99412" y="277906"/>
            <a:ext cx="5422796" cy="5244353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90000"/>
              </a:lnSpc>
            </a:pP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Норвежский исследователь Фритьоф Нансен в 1893 году на корабле «</a:t>
            </a:r>
            <a:r>
              <a:rPr lang="ru-RU" alt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Фрам</a:t>
            </a:r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 За 500 километров до полюса корабль застрял во льдах, путешественник вернулся обратно пешком.</a:t>
            </a:r>
          </a:p>
          <a:p>
            <a:pPr algn="just" eaLnBrk="1" hangingPunct="1">
              <a:lnSpc>
                <a:spcPct val="9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Американец Роберт Эдвин Пири добрался до полюса на оленьих упряжках 7 сентября 1908 года. Водрузил Американский флаг.</a:t>
            </a:r>
          </a:p>
          <a:p>
            <a:pPr marL="0" indent="0" algn="just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11407B-AB9B-415D-A5DB-93841EB3E018}"/>
              </a:ext>
            </a:extLst>
          </p:cNvPr>
          <p:cNvSpPr txBox="1"/>
          <p:nvPr/>
        </p:nvSpPr>
        <p:spPr>
          <a:xfrm>
            <a:off x="332545" y="277906"/>
            <a:ext cx="57634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0" cap="none" spc="0" normalizeH="0" baseline="0" noProof="0" dirty="0">
                <a:ln>
                  <a:noFill/>
                </a:ln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Открытие Северного полюса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98AD845-B758-4603-A556-87A4D95F2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0241" y="1875864"/>
            <a:ext cx="3072653" cy="204843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Изображение с сайта dzen.ru">
            <a:extLst>
              <a:ext uri="{FF2B5EF4-FFF2-40B4-BE49-F238E27FC236}">
                <a16:creationId xmlns:a16="http://schemas.microsoft.com/office/drawing/2014/main" id="{4EC0851F-92DA-4A4D-B187-E66DAE596E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488" y="4345641"/>
            <a:ext cx="3112045" cy="204843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85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>
            <a:extLst>
              <a:ext uri="{FF2B5EF4-FFF2-40B4-BE49-F238E27FC236}">
                <a16:creationId xmlns:a16="http://schemas.microsoft.com/office/drawing/2014/main" id="{65343B07-F345-4F73-9683-FF5C41D161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99412" y="537882"/>
            <a:ext cx="5422796" cy="6140823"/>
          </a:xfrm>
        </p:spPr>
        <p:txBody>
          <a:bodyPr>
            <a:noAutofit/>
          </a:bodyPr>
          <a:lstStyle/>
          <a:p>
            <a:pPr algn="just" eaLnBrk="1" hangingPunct="1"/>
            <a:r>
              <a:rPr lang="ru-RU" alt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Норвежец Руаль Амундсен  на эскимосских ездовых собаках и лёгких санях в меховой одежде отправился в 1911 году к Южному полюсу и достиг его 14 декабря.</a:t>
            </a:r>
          </a:p>
          <a:p>
            <a:pPr algn="just" eaLnBrk="1" hangingPunct="1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Английский офицер Роберт </a:t>
            </a:r>
            <a:r>
              <a:rPr lang="ru-RU" alt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Фолкон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Скотт  на маленьких лошадках-пони в шерстяной и брезентовой одежде тоже отправился к Южному полюсу и пришёл на месяц позже.</a:t>
            </a:r>
          </a:p>
          <a:p>
            <a:pPr algn="just" eaLnBrk="1" hangingPunct="1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обратном пути англичане погибли.</a:t>
            </a:r>
          </a:p>
          <a:p>
            <a:pPr marL="0" indent="0" algn="just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WordArt 6">
            <a:extLst>
              <a:ext uri="{FF2B5EF4-FFF2-40B4-BE49-F238E27FC236}">
                <a16:creationId xmlns:a16="http://schemas.microsoft.com/office/drawing/2014/main" id="{4AAE874E-7732-4E28-98EF-5BA2D770EE4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09282" y="277906"/>
            <a:ext cx="5786718" cy="9144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4400" kern="10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южного полюса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6607CE4C-CE5A-4223-93EE-231C074BEE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86201" y="1538369"/>
            <a:ext cx="2290481" cy="331832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5D31E757-9460-4012-9C9B-BA335C906E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244" y="3098228"/>
            <a:ext cx="2452456" cy="331832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33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5229663-ACBE-4239-9C41-B07AD3F22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 себя!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1BB86F6A-506A-47E5-8536-9C4C39BEEC77}"/>
              </a:ext>
            </a:extLst>
          </p:cNvPr>
          <p:cNvCxnSpPr>
            <a:cxnSpLocks/>
          </p:cNvCxnSpPr>
          <p:nvPr/>
        </p:nvCxnSpPr>
        <p:spPr>
          <a:xfrm>
            <a:off x="937549" y="1562582"/>
            <a:ext cx="2384385" cy="0"/>
          </a:xfrm>
          <a:prstGeom prst="line">
            <a:avLst/>
          </a:prstGeom>
          <a:ln w="635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3439B7D-399C-435A-8D54-BBFBA18CC0A5}"/>
              </a:ext>
            </a:extLst>
          </p:cNvPr>
          <p:cNvSpPr/>
          <p:nvPr/>
        </p:nvSpPr>
        <p:spPr>
          <a:xfrm>
            <a:off x="9612922" y="5884986"/>
            <a:ext cx="2579077" cy="97301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6C903CB-F845-4D81-8BAF-4DE379143906}"/>
              </a:ext>
            </a:extLst>
          </p:cNvPr>
          <p:cNvSpPr/>
          <p:nvPr/>
        </p:nvSpPr>
        <p:spPr>
          <a:xfrm>
            <a:off x="10902461" y="-1"/>
            <a:ext cx="1289539" cy="446665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2FDD6069-B4FC-45DA-8654-D986573958E1}"/>
              </a:ext>
            </a:extLst>
          </p:cNvPr>
          <p:cNvSpPr/>
          <p:nvPr/>
        </p:nvSpPr>
        <p:spPr>
          <a:xfrm>
            <a:off x="0" y="6030975"/>
            <a:ext cx="1947922" cy="82650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EA2F518-1AAC-4C21-A5DD-C07E359F5FB2}"/>
              </a:ext>
            </a:extLst>
          </p:cNvPr>
          <p:cNvSpPr/>
          <p:nvPr/>
        </p:nvSpPr>
        <p:spPr>
          <a:xfrm>
            <a:off x="0" y="122107"/>
            <a:ext cx="1289538" cy="43611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8">
            <a:extLst>
              <a:ext uri="{FF2B5EF4-FFF2-40B4-BE49-F238E27FC236}">
                <a16:creationId xmlns:a16="http://schemas.microsoft.com/office/drawing/2014/main" id="{0291D6A7-66F4-4DA8-8E00-6C2E76A039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71" y="3891117"/>
            <a:ext cx="2157636" cy="24114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4">
            <a:extLst>
              <a:ext uri="{FF2B5EF4-FFF2-40B4-BE49-F238E27FC236}">
                <a16:creationId xmlns:a16="http://schemas.microsoft.com/office/drawing/2014/main" id="{254D3DBE-CF8C-43C3-A09D-B3E1F792FEA4}"/>
              </a:ext>
            </a:extLst>
          </p:cNvPr>
          <p:cNvSpPr txBox="1">
            <a:spLocks noChangeArrowheads="1"/>
          </p:cNvSpPr>
          <p:nvPr/>
        </p:nvSpPr>
        <p:spPr>
          <a:xfrm>
            <a:off x="1981200" y="1859054"/>
            <a:ext cx="8229600" cy="436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имена этих отважных людей.</a:t>
            </a: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0540212A-A703-42D4-9CE0-F36FC1F22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5800" y="3599973"/>
            <a:ext cx="1866886" cy="27040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C7E46CD2-1262-4EDC-B5AD-C926D6849D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248" y="3599973"/>
            <a:ext cx="1975888" cy="24876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7">
            <a:extLst>
              <a:ext uri="{FF2B5EF4-FFF2-40B4-BE49-F238E27FC236}">
                <a16:creationId xmlns:a16="http://schemas.microsoft.com/office/drawing/2014/main" id="{4DAB9CF2-DB6F-400B-9775-2B3870F8E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3933" y="3486625"/>
            <a:ext cx="2043860" cy="26010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6">
            <a:extLst>
              <a:ext uri="{FF2B5EF4-FFF2-40B4-BE49-F238E27FC236}">
                <a16:creationId xmlns:a16="http://schemas.microsoft.com/office/drawing/2014/main" id="{9CB18397-D9DD-4259-8DE1-406ADA5ADF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5561" y="3531419"/>
            <a:ext cx="1975888" cy="25562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3280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34BAF63-ED07-42B9-8EC9-F2B2755621DB}"/>
              </a:ext>
            </a:extLst>
          </p:cNvPr>
          <p:cNvSpPr/>
          <p:nvPr/>
        </p:nvSpPr>
        <p:spPr>
          <a:xfrm>
            <a:off x="1795044" y="1226455"/>
            <a:ext cx="8880656" cy="4405088"/>
          </a:xfrm>
          <a:prstGeom prst="rect">
            <a:avLst/>
          </a:prstGeom>
          <a:solidFill>
            <a:schemeClr val="accent3">
              <a:lumMod val="75000"/>
              <a:alpha val="7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Заголовок 9">
            <a:extLst>
              <a:ext uri="{FF2B5EF4-FFF2-40B4-BE49-F238E27FC236}">
                <a16:creationId xmlns:a16="http://schemas.microsoft.com/office/drawing/2014/main" id="{847CC863-09DE-41BD-84E0-7B11B3C168E3}"/>
              </a:ext>
            </a:extLst>
          </p:cNvPr>
          <p:cNvSpPr txBox="1">
            <a:spLocks/>
          </p:cNvSpPr>
          <p:nvPr/>
        </p:nvSpPr>
        <p:spPr>
          <a:xfrm>
            <a:off x="3662502" y="2853865"/>
            <a:ext cx="5145740" cy="1150267"/>
          </a:xfrm>
          <a:prstGeom prst="rect">
            <a:avLst/>
          </a:prstGeom>
          <a:effectLst>
            <a:outerShdw blurRad="50800" dist="38100" dir="5400000" algn="t" rotWithShape="0">
              <a:schemeClr val="accent4">
                <a:lumMod val="50000"/>
                <a:alpha val="40000"/>
              </a:schemeClr>
            </a:outerShdw>
          </a:effec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39662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Изображение выглядит как трава, природа, зеленый, растение&#10;&#10;Автоматически созданное описание">
            <a:extLst>
              <a:ext uri="{FF2B5EF4-FFF2-40B4-BE49-F238E27FC236}">
                <a16:creationId xmlns:a16="http://schemas.microsoft.com/office/drawing/2014/main" id="{197FB91D-DC0A-4A3E-9350-29146655EDD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0308" b="30308"/>
          <a:stretch>
            <a:fillRect/>
          </a:stretch>
        </p:blipFill>
        <p:spPr>
          <a:xfrm>
            <a:off x="7548282" y="1944686"/>
            <a:ext cx="4527176" cy="3711387"/>
          </a:xfrm>
          <a:effectLst>
            <a:outerShdw blurRad="63500" sx="102000" sy="102000" algn="ctr" rotWithShape="0">
              <a:prstClr val="black">
                <a:alpha val="43000"/>
              </a:prstClr>
            </a:outerShdw>
          </a:effectLst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F6F7FB16-5DA2-4A5C-AEEF-15DBC2586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365125"/>
            <a:ext cx="6826626" cy="1325563"/>
          </a:xfrm>
        </p:spPr>
        <p:txBody>
          <a:bodyPr>
            <a:normAutofit/>
          </a:bodyPr>
          <a:lstStyle/>
          <a:p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Географические</a:t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открытия древности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BEA4506E-E212-41C2-B63F-12FABBF7ED5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95835" y="1944686"/>
            <a:ext cx="7252447" cy="4814702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Люди путешествовали всегда. Много-много тысяч лет назад древние охотники пускались в путь, чтобы найти охотничьи угодья. Древние скотоводы вместе со своими стадами отправлялись в многодневные походы на поиски свежих пастбищ. Люди осваивали новые земли, пересекали пустыни и перебирались через горы, на лёгких лодочках переплывали моря и даже океаны.</a:t>
            </a:r>
          </a:p>
          <a:p>
            <a:endParaRPr lang="ru-RU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99FAA15A-6C9A-4D1F-8C39-64C926F00794}"/>
              </a:ext>
            </a:extLst>
          </p:cNvPr>
          <p:cNvCxnSpPr>
            <a:cxnSpLocks/>
          </p:cNvCxnSpPr>
          <p:nvPr/>
        </p:nvCxnSpPr>
        <p:spPr>
          <a:xfrm>
            <a:off x="937549" y="1562582"/>
            <a:ext cx="2384385" cy="0"/>
          </a:xfrm>
          <a:prstGeom prst="line">
            <a:avLst/>
          </a:prstGeom>
          <a:ln w="635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3748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>
            <a:extLst>
              <a:ext uri="{FF2B5EF4-FFF2-40B4-BE49-F238E27FC236}">
                <a16:creationId xmlns:a16="http://schemas.microsoft.com/office/drawing/2014/main" id="{65343B07-F345-4F73-9683-FF5C41D161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90564" y="977153"/>
            <a:ext cx="6856299" cy="54864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Самые первые карты выглядели как рисунки. </a:t>
            </a:r>
            <a:b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Так, древний путешественник </a:t>
            </a:r>
            <a:b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пять тысяч лет назад изобразил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серебряной вазе 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две реки, текущие с гор в озеро, 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горы, покрытые лесом, 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по берегам рек — разных животных, которые там обитали.</a:t>
            </a:r>
          </a:p>
        </p:txBody>
      </p:sp>
      <p:pic>
        <p:nvPicPr>
          <p:cNvPr id="12" name="Рисунок 11" descr="Флажок со сплошной заливкой">
            <a:extLst>
              <a:ext uri="{FF2B5EF4-FFF2-40B4-BE49-F238E27FC236}">
                <a16:creationId xmlns:a16="http://schemas.microsoft.com/office/drawing/2014/main" id="{A0353094-625A-4B2F-B1DF-2CE89D28D24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79005" y="977153"/>
            <a:ext cx="413796" cy="413796"/>
          </a:xfrm>
          <a:prstGeom prst="rect">
            <a:avLst/>
          </a:prstGeom>
        </p:spPr>
      </p:pic>
      <p:pic>
        <p:nvPicPr>
          <p:cNvPr id="18" name="Picture 3">
            <a:extLst>
              <a:ext uri="{FF2B5EF4-FFF2-40B4-BE49-F238E27FC236}">
                <a16:creationId xmlns:a16="http://schemas.microsoft.com/office/drawing/2014/main" id="{CDCE182C-C95B-4A24-9971-7815015A4A38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7" r="21247"/>
          <a:stretch>
            <a:fillRect/>
          </a:stretch>
        </p:blipFill>
        <p:spPr>
          <a:xfrm>
            <a:off x="190132" y="1009650"/>
            <a:ext cx="3801034" cy="4838699"/>
          </a:xfrm>
          <a:noFill/>
        </p:spPr>
      </p:pic>
    </p:spTree>
    <p:extLst>
      <p:ext uri="{BB962C8B-B14F-4D97-AF65-F5344CB8AC3E}">
        <p14:creationId xmlns:p14="http://schemas.microsoft.com/office/powerpoint/2010/main" val="394215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>
            <a:extLst>
              <a:ext uri="{FF2B5EF4-FFF2-40B4-BE49-F238E27FC236}">
                <a16:creationId xmlns:a16="http://schemas.microsoft.com/office/drawing/2014/main" id="{65343B07-F345-4F73-9683-FF5C41D161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90564" y="779929"/>
            <a:ext cx="6856299" cy="5271247"/>
          </a:xfrm>
        </p:spPr>
        <p:txBody>
          <a:bodyPr>
            <a:no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ru-RU" altLang="ru-RU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Прошло время, и люди научились писать.     Тогда путешественники стали записывать, где они побывали и что видели.</a:t>
            </a:r>
            <a:br>
              <a:rPr kumimoji="0" lang="ru-RU" altLang="ru-RU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altLang="ru-RU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Первым путешественником, чьё имя нам известно, был египтянин </a:t>
            </a:r>
            <a:r>
              <a:rPr kumimoji="0" lang="ru-RU" altLang="ru-RU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Ханну. </a:t>
            </a:r>
            <a:r>
              <a:rPr kumimoji="0" lang="ru-RU" altLang="ru-RU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kumimoji="0" lang="ru-RU" altLang="ru-RU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корабле он проплыл по Красному морю на юг, в страну </a:t>
            </a:r>
            <a:r>
              <a:rPr kumimoji="0" lang="ru-RU" altLang="ru-RU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Пунт</a:t>
            </a:r>
            <a:r>
              <a:rPr kumimoji="0" lang="ru-RU" altLang="ru-RU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, и вернулся в Египет с грузом благовоний и драгоценных камней. Рассказ о плавании Ханну был высечен на скале.</a:t>
            </a:r>
          </a:p>
          <a:p>
            <a:pPr marL="0" indent="0" algn="just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Флажок со сплошной заливкой">
            <a:extLst>
              <a:ext uri="{FF2B5EF4-FFF2-40B4-BE49-F238E27FC236}">
                <a16:creationId xmlns:a16="http://schemas.microsoft.com/office/drawing/2014/main" id="{A0353094-625A-4B2F-B1DF-2CE89D28D24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14864" y="779929"/>
            <a:ext cx="413796" cy="41379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A2035EE-F06B-46DB-A597-FE78DB32054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/>
          <a:srcRect l="38091" r="2558"/>
          <a:stretch/>
        </p:blipFill>
        <p:spPr>
          <a:xfrm>
            <a:off x="446393" y="927184"/>
            <a:ext cx="3937519" cy="497673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9757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4FD75E6-8F4D-4065-BB83-AF8281A4B1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83210" y="2966768"/>
            <a:ext cx="8825580" cy="3900196"/>
          </a:xfrm>
          <a:prstGeom prst="rect">
            <a:avLst/>
          </a:prstGeom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id="{65343B07-F345-4F73-9683-FF5C41D161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55458" y="695953"/>
            <a:ext cx="6589933" cy="5271247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kumimoji="0" lang="ru-RU" altLang="ru-RU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Замечательными путешественниками были финикийцы, жившие на берегу Средиземного моря. В древнем мире они были самыми искусными мореходами. Финикийцам удалось первыми обогнуть на кораблях Африку. </a:t>
            </a:r>
            <a:br>
              <a:rPr kumimoji="0" lang="ru-RU" altLang="ru-RU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altLang="ru-RU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Они путешествовали три года. Осенью высаживались на берег, сеяли пшеницу, собирали урожай и снова двигались в путь.</a:t>
            </a:r>
            <a:br>
              <a:rPr kumimoji="0" lang="ru-RU" altLang="ru-RU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altLang="ru-RU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Рассказ об этом записан древнегреческим историком Геродотом.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 descr="Флажок со сплошной заливкой">
            <a:extLst>
              <a:ext uri="{FF2B5EF4-FFF2-40B4-BE49-F238E27FC236}">
                <a16:creationId xmlns:a16="http://schemas.microsoft.com/office/drawing/2014/main" id="{A0353094-625A-4B2F-B1DF-2CE89D28D24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14863" y="695953"/>
            <a:ext cx="413796" cy="41379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064D54-D854-49CF-AC77-ACAA4F8C90A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1812" r="6798"/>
          <a:stretch/>
        </p:blipFill>
        <p:spPr>
          <a:xfrm>
            <a:off x="71537" y="164107"/>
            <a:ext cx="3670040" cy="4309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036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>
            <a:extLst>
              <a:ext uri="{FF2B5EF4-FFF2-40B4-BE49-F238E27FC236}">
                <a16:creationId xmlns:a16="http://schemas.microsoft.com/office/drawing/2014/main" id="{36A2D26F-9103-4C53-8195-DD4F46F76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38488"/>
            <a:ext cx="2994212" cy="5228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715399F3-1015-4E0E-90C5-AB6D60A9E3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6" t="-894" r="464" b="18302"/>
          <a:stretch/>
        </p:blipFill>
        <p:spPr>
          <a:xfrm>
            <a:off x="2653555" y="2839411"/>
            <a:ext cx="9547410" cy="4018589"/>
          </a:xfrm>
          <a:prstGeom prst="rect">
            <a:avLst/>
          </a:prstGeom>
          <a:noFill/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id="{65343B07-F345-4F73-9683-FF5C41D161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78542" y="293609"/>
            <a:ext cx="10434918" cy="374947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kumimoji="0" lang="ru-RU" altLang="ru-RU" sz="3200" b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 севере Европы, в Скандинавии, жили суровые викинги. Они строили хорошие корабли и уходили на них далеко в море в поисках новых земель и добычи. Суда викингов огибали Европу, они открыли Исландию, а в </a:t>
            </a:r>
            <a:r>
              <a:rPr kumimoji="0" lang="en-US" altLang="ru-RU" sz="3200" b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X</a:t>
            </a:r>
            <a:r>
              <a:rPr kumimoji="0" lang="ru-RU" altLang="ru-RU" sz="3200" b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веке достигли Северной Америки </a:t>
            </a:r>
            <a:br>
              <a:rPr kumimoji="0" lang="ru-RU" altLang="ru-RU" sz="3200" b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altLang="ru-RU" sz="3200" b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 основали первые поселения. Потом этот путь</a:t>
            </a:r>
            <a:br>
              <a:rPr kumimoji="0" lang="ru-RU" altLang="ru-RU" sz="3200" b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altLang="ru-RU" sz="3200" b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был забыт, и пять столетий спустя Колумбу </a:t>
            </a:r>
            <a:br>
              <a:rPr kumimoji="0" lang="ru-RU" altLang="ru-RU" sz="3200" b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altLang="ru-RU" sz="3200" b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пришлось заново открывать Америку.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81C65FCF-8809-49C6-AED4-EC0AB70148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1530" y="5856505"/>
            <a:ext cx="490369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ru-RU" alt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Драккар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корабль викингов. Нос корабля украшало резное изображение дракона.</a:t>
            </a:r>
          </a:p>
        </p:txBody>
      </p:sp>
    </p:spTree>
    <p:extLst>
      <p:ext uri="{BB962C8B-B14F-4D97-AF65-F5344CB8AC3E}">
        <p14:creationId xmlns:p14="http://schemas.microsoft.com/office/powerpoint/2010/main" val="3327384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AC46AA52-9DC8-42CC-BAD1-429C446DE8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578" r="1281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id="{65343B07-F345-4F73-9683-FF5C41D161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14899" y="1060709"/>
            <a:ext cx="8550629" cy="3254189"/>
          </a:xfrm>
        </p:spPr>
        <p:txBody>
          <a:bodyPr>
            <a:noAutofit/>
          </a:bodyPr>
          <a:lstStyle/>
          <a:p>
            <a:pPr marL="0" indent="0" algn="just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  <a:defRPr/>
            </a:pPr>
            <a:r>
              <a:rPr lang="ru-RU" alt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Индия всегда представлялась жителям Европы сказочной страной, полной диковин и сокровищ. Она славилась пряностями и благовониями. Португальский мореплаватель </a:t>
            </a:r>
            <a:r>
              <a:rPr lang="ru-RU" alt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Бартоломеу</a:t>
            </a:r>
            <a:r>
              <a:rPr lang="ru-RU" alt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Диаш</a:t>
            </a:r>
            <a:r>
              <a:rPr lang="ru-RU" alt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1487 году обогнул самую южную оконечность Африки и назвал её мысом Бурь.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kumimoji="0" lang="ru-RU" altLang="ru-RU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7740BEAA-720D-4724-9F7C-44366FF75393}"/>
              </a:ext>
            </a:extLst>
          </p:cNvPr>
          <p:cNvPicPr>
            <a:picLocks noGrp="1" noChangeAspect="1" noChangeArrowheads="1"/>
          </p:cNvPicPr>
          <p:nvPr>
            <p:ph type="pic" sz="quarter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2" t="3379" r="46260" b="5589"/>
          <a:stretch/>
        </p:blipFill>
        <p:spPr bwMode="auto">
          <a:xfrm flipH="1">
            <a:off x="9232767" y="986827"/>
            <a:ext cx="2744334" cy="37325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 Box 4">
            <a:extLst>
              <a:ext uri="{FF2B5EF4-FFF2-40B4-BE49-F238E27FC236}">
                <a16:creationId xmlns:a16="http://schemas.microsoft.com/office/drawing/2014/main" id="{BC3D8EA2-1097-47F6-B546-38F2673B7E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2767" y="4783938"/>
            <a:ext cx="25146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2000" b="1" i="1" dirty="0" err="1">
                <a:latin typeface="Georgia" panose="02040502050405020303" pitchFamily="18" charset="0"/>
              </a:rPr>
              <a:t>Бартоломеу</a:t>
            </a:r>
            <a:r>
              <a:rPr lang="ru-RU" altLang="ru-RU" sz="2000" b="1" i="1" dirty="0">
                <a:latin typeface="Georgia" panose="02040502050405020303" pitchFamily="18" charset="0"/>
              </a:rPr>
              <a:t> </a:t>
            </a:r>
            <a:r>
              <a:rPr lang="ru-RU" altLang="ru-RU" sz="2000" b="1" i="1" dirty="0" err="1">
                <a:latin typeface="Georgia" panose="02040502050405020303" pitchFamily="18" charset="0"/>
              </a:rPr>
              <a:t>Диаш</a:t>
            </a:r>
            <a:endParaRPr lang="ru-RU" altLang="ru-RU" sz="2000" b="1" i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533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>
            <a:extLst>
              <a:ext uri="{FF2B5EF4-FFF2-40B4-BE49-F238E27FC236}">
                <a16:creationId xmlns:a16="http://schemas.microsoft.com/office/drawing/2014/main" id="{65343B07-F345-4F73-9683-FF5C41D161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751294" y="446124"/>
            <a:ext cx="7295569" cy="6212541"/>
          </a:xfrm>
        </p:spPr>
        <p:txBody>
          <a:bodyPr>
            <a:noAutofit/>
          </a:bodyPr>
          <a:lstStyle/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Морской путь в Индию вокруг Африки проложил </a:t>
            </a:r>
            <a:r>
              <a:rPr lang="ru-RU" alt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Васко да Гама</a:t>
            </a: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Его экспедиция была тщательно подготовлена: четыре быстроходных корабля, лучшие навигационные приборы и опытные моряки.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ru-RU" alt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Обогнув мыс Доброй Надежды, экспедиция направилась на север вдоль побережья Африки.   Через девять месяцев после начала плавания,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майским днём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1498 года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корабли прибыли в индийский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 Каликут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Местному правителю, жившему в роскошном дворце, не понравились скромные подарки португальцев, но он с любопытством слушал рассказы бородатых незнакомцев о далёких странах.</a:t>
            </a:r>
          </a:p>
          <a:p>
            <a:pPr algn="just" eaLnBrk="1" hangingPunct="1">
              <a:spcBef>
                <a:spcPct val="50000"/>
              </a:spcBef>
              <a:buFontTx/>
              <a:buNone/>
            </a:pP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Ориентироваться в море морякам помогали навигационные приборы, в том числе и </a:t>
            </a:r>
            <a:r>
              <a:rPr lang="ru-RU" alt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астролябия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инструмент для измерения высоты звёзд над уровнем горизонта.</a:t>
            </a:r>
          </a:p>
          <a:p>
            <a:pPr marL="0" indent="0" algn="just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E2913B5-2F22-47EB-90E7-0D956389F9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978" y="3429000"/>
            <a:ext cx="2847079" cy="2975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943AC6B0-87AD-4C55-B387-FE37081F0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1067" y="446124"/>
            <a:ext cx="2174181" cy="2483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94460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>
            <a:extLst>
              <a:ext uri="{FF2B5EF4-FFF2-40B4-BE49-F238E27FC236}">
                <a16:creationId xmlns:a16="http://schemas.microsoft.com/office/drawing/2014/main" id="{65343B07-F345-4F73-9683-FF5C41D161B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001435" y="98612"/>
            <a:ext cx="5045427" cy="6562165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80000"/>
              </a:lnSpc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Христофор Колумб родился в 1451 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году в итальянском городе Генуя.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14 лет – плавал </a:t>
            </a:r>
            <a:r>
              <a:rPr lang="ru-RU" alt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юнгрой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изучил 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мореходное дело, географию, 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математику.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Летом 1492 года – каравеллы 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«Санта - Мария», «Пинта», «Нинья» 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вышли из испанского порта </a:t>
            </a:r>
            <a:r>
              <a:rPr lang="ru-RU" altLang="ru-RU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Палос</a:t>
            </a:r>
            <a:r>
              <a:rPr lang="ru-RU" alt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два месяца причалили к 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небольшому     острову, 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провозгласили  его владением 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испанского короля.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самой смерти Колумб был уверен, 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что нашёл путь в Индию.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Итальянский путешественник 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Америго Веспуччи – новый континент 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назван в его честь.</a:t>
            </a:r>
          </a:p>
          <a:p>
            <a:pPr marL="0" indent="0" algn="just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0754D62D-D369-4A9F-823E-088BC31A11A9}"/>
              </a:ext>
            </a:extLst>
          </p:cNvPr>
          <p:cNvPicPr>
            <a:picLocks noGrp="1" noChangeAspect="1" noChangeArrowheads="1"/>
          </p:cNvPicPr>
          <p:nvPr>
            <p:ph type="title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325156" y="1557966"/>
            <a:ext cx="2812490" cy="37420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E54FA351-FFF2-4DD8-BFEE-CA0F414F7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9766" y="1557966"/>
            <a:ext cx="2812490" cy="37420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3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842714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Желтый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</TotalTime>
  <Words>1017</Words>
  <Application>Microsoft Office PowerPoint</Application>
  <PresentationFormat>Широкоэкранный</PresentationFormat>
  <Paragraphs>61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Georgia</vt:lpstr>
      <vt:lpstr>Times New Roman</vt:lpstr>
      <vt:lpstr>Тема Office</vt:lpstr>
      <vt:lpstr>Великие  географические  открытия </vt:lpstr>
      <vt:lpstr>Географические открытия древности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Проверь себя!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Obstinate</dc:creator>
  <cp:lastModifiedBy>palitrinas@gmail.com</cp:lastModifiedBy>
  <cp:revision>39</cp:revision>
  <dcterms:created xsi:type="dcterms:W3CDTF">2021-12-05T12:50:35Z</dcterms:created>
  <dcterms:modified xsi:type="dcterms:W3CDTF">2024-10-06T11:16:16Z</dcterms:modified>
</cp:coreProperties>
</file>